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387" y="-91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096516" y="1132713"/>
            <a:ext cx="4950967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tx1"/>
                </a:solidFill>
                <a:latin typeface="Gabriola"/>
                <a:cs typeface="Gabriol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tx1"/>
                </a:solidFill>
                <a:latin typeface="Gabriola"/>
                <a:cs typeface="Gabriol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tx1"/>
                </a:solidFill>
                <a:latin typeface="Gabriola"/>
                <a:cs typeface="Gabriol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10/29/2020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10/29/2020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33825" y="407034"/>
            <a:ext cx="2276348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chemeClr val="tx1"/>
                </a:solidFill>
                <a:latin typeface="Gabriola"/>
                <a:cs typeface="Gabriol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58800" y="1629764"/>
            <a:ext cx="8026400" cy="43478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96516" y="609600"/>
            <a:ext cx="480758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10" dirty="0">
                <a:latin typeface="Gabriola"/>
                <a:cs typeface="Gabriola"/>
              </a:rPr>
              <a:t>Getting </a:t>
            </a:r>
            <a:r>
              <a:rPr sz="5400" b="1" spc="25" dirty="0">
                <a:latin typeface="Gabriola"/>
                <a:cs typeface="Gabriola"/>
              </a:rPr>
              <a:t>to </a:t>
            </a:r>
            <a:r>
              <a:rPr sz="5400" b="1" spc="20" dirty="0">
                <a:latin typeface="Gabriola"/>
                <a:cs typeface="Gabriola"/>
              </a:rPr>
              <a:t>Know</a:t>
            </a:r>
            <a:r>
              <a:rPr sz="5400" b="1" spc="-320" dirty="0">
                <a:latin typeface="Gabriola"/>
                <a:cs typeface="Gabriola"/>
              </a:rPr>
              <a:t> </a:t>
            </a:r>
            <a:r>
              <a:rPr sz="5400" b="1" spc="10" dirty="0">
                <a:latin typeface="Gabriola"/>
                <a:cs typeface="Gabriola"/>
              </a:rPr>
              <a:t>Plants</a:t>
            </a:r>
            <a:endParaRPr sz="5400">
              <a:latin typeface="Gabriola"/>
              <a:cs typeface="Gabriola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1600199" y="1905000"/>
            <a:ext cx="6553201" cy="4724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71977" y="484758"/>
            <a:ext cx="340360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5" dirty="0"/>
              <a:t>PHOT</a:t>
            </a:r>
            <a:r>
              <a:rPr sz="4400" spc="5" dirty="0"/>
              <a:t>O</a:t>
            </a:r>
            <a:r>
              <a:rPr sz="4400" dirty="0"/>
              <a:t>SYNTHESIS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558800" y="1629764"/>
            <a:ext cx="4436110" cy="434784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30"/>
              </a:spcBef>
            </a:pPr>
            <a:r>
              <a:rPr sz="2700" spc="-15" dirty="0">
                <a:latin typeface="Calibri"/>
                <a:cs typeface="Calibri"/>
              </a:rPr>
              <a:t>Leaves prepare </a:t>
            </a:r>
            <a:r>
              <a:rPr sz="2700" spc="-5" dirty="0">
                <a:latin typeface="Calibri"/>
                <a:cs typeface="Calibri"/>
              </a:rPr>
              <a:t>their </a:t>
            </a:r>
            <a:r>
              <a:rPr sz="2700" spc="-20" dirty="0">
                <a:latin typeface="Calibri"/>
                <a:cs typeface="Calibri"/>
              </a:rPr>
              <a:t>food</a:t>
            </a:r>
            <a:r>
              <a:rPr sz="2700" spc="-6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in</a:t>
            </a:r>
            <a:endParaRPr sz="2700">
              <a:latin typeface="Calibri"/>
              <a:cs typeface="Calibri"/>
            </a:endParaRPr>
          </a:p>
          <a:p>
            <a:pPr marL="12700" marR="5080" indent="-635" algn="ctr">
              <a:lnSpc>
                <a:spcPct val="90000"/>
              </a:lnSpc>
              <a:spcBef>
                <a:spcPts val="650"/>
              </a:spcBef>
            </a:pPr>
            <a:r>
              <a:rPr sz="2700" dirty="0">
                <a:latin typeface="Calibri"/>
                <a:cs typeface="Calibri"/>
              </a:rPr>
              <a:t>the </a:t>
            </a:r>
            <a:r>
              <a:rPr sz="2700" spc="-10" dirty="0">
                <a:latin typeface="Calibri"/>
                <a:cs typeface="Calibri"/>
              </a:rPr>
              <a:t>presence </a:t>
            </a:r>
            <a:r>
              <a:rPr sz="2700" spc="-5" dirty="0">
                <a:latin typeface="Calibri"/>
                <a:cs typeface="Calibri"/>
              </a:rPr>
              <a:t>of </a:t>
            </a:r>
            <a:r>
              <a:rPr sz="2700" spc="-10" dirty="0">
                <a:latin typeface="Calibri"/>
                <a:cs typeface="Calibri"/>
              </a:rPr>
              <a:t>sunlight </a:t>
            </a:r>
            <a:r>
              <a:rPr sz="2700" dirty="0">
                <a:latin typeface="Calibri"/>
                <a:cs typeface="Calibri"/>
              </a:rPr>
              <a:t>and a  </a:t>
            </a:r>
            <a:r>
              <a:rPr sz="2700" spc="-10" dirty="0">
                <a:latin typeface="Calibri"/>
                <a:cs typeface="Calibri"/>
              </a:rPr>
              <a:t>green </a:t>
            </a:r>
            <a:r>
              <a:rPr sz="2700" spc="-15" dirty="0">
                <a:latin typeface="Calibri"/>
                <a:cs typeface="Calibri"/>
              </a:rPr>
              <a:t>coloured substance  present </a:t>
            </a:r>
            <a:r>
              <a:rPr sz="2700" dirty="0">
                <a:latin typeface="Calibri"/>
                <a:cs typeface="Calibri"/>
              </a:rPr>
              <a:t>in them. </a:t>
            </a:r>
            <a:r>
              <a:rPr sz="2700" spc="-20" dirty="0">
                <a:latin typeface="Calibri"/>
                <a:cs typeface="Calibri"/>
              </a:rPr>
              <a:t>For </a:t>
            </a:r>
            <a:r>
              <a:rPr sz="2700" dirty="0">
                <a:latin typeface="Calibri"/>
                <a:cs typeface="Calibri"/>
              </a:rPr>
              <a:t>this, </a:t>
            </a:r>
            <a:r>
              <a:rPr sz="2700" spc="-5" dirty="0">
                <a:latin typeface="Calibri"/>
                <a:cs typeface="Calibri"/>
              </a:rPr>
              <a:t>they  use </a:t>
            </a:r>
            <a:r>
              <a:rPr sz="2700" spc="-20" dirty="0">
                <a:latin typeface="Calibri"/>
                <a:cs typeface="Calibri"/>
              </a:rPr>
              <a:t>water </a:t>
            </a:r>
            <a:r>
              <a:rPr sz="2700" dirty="0">
                <a:latin typeface="Calibri"/>
                <a:cs typeface="Calibri"/>
              </a:rPr>
              <a:t>and </a:t>
            </a:r>
            <a:r>
              <a:rPr sz="2700" spc="-10" dirty="0">
                <a:latin typeface="Calibri"/>
                <a:cs typeface="Calibri"/>
              </a:rPr>
              <a:t>carbon dioxide  </a:t>
            </a:r>
            <a:r>
              <a:rPr sz="2700" spc="-15" dirty="0">
                <a:latin typeface="Calibri"/>
                <a:cs typeface="Calibri"/>
              </a:rPr>
              <a:t>from </a:t>
            </a:r>
            <a:r>
              <a:rPr sz="2700" spc="-70" dirty="0">
                <a:latin typeface="Calibri"/>
                <a:cs typeface="Calibri"/>
              </a:rPr>
              <a:t>air. </a:t>
            </a:r>
            <a:r>
              <a:rPr sz="2700" spc="-5" dirty="0">
                <a:latin typeface="Calibri"/>
                <a:cs typeface="Calibri"/>
              </a:rPr>
              <a:t>This </a:t>
            </a:r>
            <a:r>
              <a:rPr sz="2700" spc="-15" dirty="0">
                <a:latin typeface="Calibri"/>
                <a:cs typeface="Calibri"/>
              </a:rPr>
              <a:t>process </a:t>
            </a:r>
            <a:r>
              <a:rPr sz="2700" dirty="0">
                <a:latin typeface="Calibri"/>
                <a:cs typeface="Calibri"/>
              </a:rPr>
              <a:t>is </a:t>
            </a:r>
            <a:r>
              <a:rPr sz="2700" spc="-5" dirty="0">
                <a:latin typeface="Calibri"/>
                <a:cs typeface="Calibri"/>
              </a:rPr>
              <a:t>called  </a:t>
            </a:r>
            <a:r>
              <a:rPr sz="27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Photosynthesis</a:t>
            </a:r>
            <a:r>
              <a:rPr sz="2700" spc="-10" dirty="0">
                <a:latin typeface="Calibri"/>
                <a:cs typeface="Calibri"/>
              </a:rPr>
              <a:t>. </a:t>
            </a:r>
            <a:r>
              <a:rPr sz="2700" spc="-15" dirty="0">
                <a:latin typeface="Calibri"/>
                <a:cs typeface="Calibri"/>
              </a:rPr>
              <a:t>Oxygen </a:t>
            </a:r>
            <a:r>
              <a:rPr sz="2700" dirty="0">
                <a:latin typeface="Calibri"/>
                <a:cs typeface="Calibri"/>
              </a:rPr>
              <a:t>is</a:t>
            </a:r>
            <a:r>
              <a:rPr sz="2700" spc="-65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given  out </a:t>
            </a:r>
            <a:r>
              <a:rPr sz="2700" dirty="0">
                <a:latin typeface="Calibri"/>
                <a:cs typeface="Calibri"/>
              </a:rPr>
              <a:t>in this </a:t>
            </a:r>
            <a:r>
              <a:rPr sz="2700" spc="-15" dirty="0">
                <a:latin typeface="Calibri"/>
                <a:cs typeface="Calibri"/>
              </a:rPr>
              <a:t>process. </a:t>
            </a:r>
            <a:r>
              <a:rPr sz="2700" spc="-5" dirty="0">
                <a:latin typeface="Calibri"/>
                <a:cs typeface="Calibri"/>
              </a:rPr>
              <a:t>The </a:t>
            </a:r>
            <a:r>
              <a:rPr sz="2700" spc="-20" dirty="0">
                <a:latin typeface="Calibri"/>
                <a:cs typeface="Calibri"/>
              </a:rPr>
              <a:t>food  </a:t>
            </a:r>
            <a:r>
              <a:rPr sz="2700" spc="-15" dirty="0">
                <a:latin typeface="Calibri"/>
                <a:cs typeface="Calibri"/>
              </a:rPr>
              <a:t>prepared </a:t>
            </a:r>
            <a:r>
              <a:rPr sz="2700" spc="-10" dirty="0">
                <a:latin typeface="Calibri"/>
                <a:cs typeface="Calibri"/>
              </a:rPr>
              <a:t>by </a:t>
            </a:r>
            <a:r>
              <a:rPr sz="2700" spc="-15" dirty="0">
                <a:latin typeface="Calibri"/>
                <a:cs typeface="Calibri"/>
              </a:rPr>
              <a:t>leaves </a:t>
            </a:r>
            <a:r>
              <a:rPr sz="2700" spc="-10" dirty="0">
                <a:latin typeface="Calibri"/>
                <a:cs typeface="Calibri"/>
              </a:rPr>
              <a:t>ultimately  gets </a:t>
            </a:r>
            <a:r>
              <a:rPr sz="2700" spc="-20" dirty="0">
                <a:latin typeface="Calibri"/>
                <a:cs typeface="Calibri"/>
              </a:rPr>
              <a:t>stored </a:t>
            </a:r>
            <a:r>
              <a:rPr sz="2700" dirty="0">
                <a:latin typeface="Calibri"/>
                <a:cs typeface="Calibri"/>
              </a:rPr>
              <a:t>in </a:t>
            </a:r>
            <a:r>
              <a:rPr sz="2700" spc="-20" dirty="0">
                <a:latin typeface="Calibri"/>
                <a:cs typeface="Calibri"/>
              </a:rPr>
              <a:t>different</a:t>
            </a:r>
            <a:r>
              <a:rPr sz="2700" spc="-70" dirty="0">
                <a:latin typeface="Calibri"/>
                <a:cs typeface="Calibri"/>
              </a:rPr>
              <a:t> </a:t>
            </a:r>
            <a:r>
              <a:rPr sz="2700" spc="-10" dirty="0">
                <a:latin typeface="Calibri"/>
                <a:cs typeface="Calibri"/>
              </a:rPr>
              <a:t>parts</a:t>
            </a:r>
            <a:endParaRPr sz="27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2700" spc="-5" dirty="0">
                <a:latin typeface="Calibri"/>
                <a:cs typeface="Calibri"/>
              </a:rPr>
              <a:t>of </a:t>
            </a:r>
            <a:r>
              <a:rPr sz="2700" spc="-10" dirty="0">
                <a:latin typeface="Calibri"/>
                <a:cs typeface="Calibri"/>
              </a:rPr>
              <a:t>plant </a:t>
            </a:r>
            <a:r>
              <a:rPr sz="2700" dirty="0">
                <a:latin typeface="Calibri"/>
                <a:cs typeface="Calibri"/>
              </a:rPr>
              <a:t>as</a:t>
            </a:r>
            <a:r>
              <a:rPr sz="2700" spc="-30" dirty="0">
                <a:latin typeface="Calibri"/>
                <a:cs typeface="Calibri"/>
              </a:rPr>
              <a:t> </a:t>
            </a:r>
            <a:r>
              <a:rPr sz="2700" spc="-20" dirty="0">
                <a:latin typeface="Calibri"/>
                <a:cs typeface="Calibri"/>
              </a:rPr>
              <a:t>starch.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652515" y="2276855"/>
            <a:ext cx="3191256" cy="27325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71138" y="407034"/>
            <a:ext cx="160147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RO</a:t>
            </a:r>
            <a:r>
              <a:rPr spc="10" dirty="0"/>
              <a:t>O</a:t>
            </a:r>
            <a:r>
              <a:rPr dirty="0"/>
              <a:t>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11835" y="2137105"/>
            <a:ext cx="3587750" cy="3318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latin typeface="Calibri"/>
                <a:cs typeface="Calibri"/>
              </a:rPr>
              <a:t>The </a:t>
            </a:r>
            <a:r>
              <a:rPr sz="36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Roots</a:t>
            </a:r>
            <a:r>
              <a:rPr sz="3600" spc="-20" dirty="0">
                <a:latin typeface="Calibri"/>
                <a:cs typeface="Calibri"/>
              </a:rPr>
              <a:t> </a:t>
            </a:r>
            <a:r>
              <a:rPr sz="3600" spc="-5" dirty="0">
                <a:latin typeface="Calibri"/>
                <a:cs typeface="Calibri"/>
              </a:rPr>
              <a:t>help </a:t>
            </a:r>
            <a:r>
              <a:rPr sz="3600" dirty="0">
                <a:latin typeface="Calibri"/>
                <a:cs typeface="Calibri"/>
              </a:rPr>
              <a:t>in  </a:t>
            </a:r>
            <a:r>
              <a:rPr sz="3600" spc="-5" dirty="0">
                <a:latin typeface="Calibri"/>
                <a:cs typeface="Calibri"/>
              </a:rPr>
              <a:t>holding </a:t>
            </a:r>
            <a:r>
              <a:rPr sz="3600" dirty="0">
                <a:latin typeface="Calibri"/>
                <a:cs typeface="Calibri"/>
              </a:rPr>
              <a:t>the </a:t>
            </a:r>
            <a:r>
              <a:rPr sz="3600" spc="-10" dirty="0">
                <a:latin typeface="Calibri"/>
                <a:cs typeface="Calibri"/>
              </a:rPr>
              <a:t>plant  </a:t>
            </a:r>
            <a:r>
              <a:rPr sz="3600" dirty="0">
                <a:latin typeface="Calibri"/>
                <a:cs typeface="Calibri"/>
              </a:rPr>
              <a:t>firmly in the </a:t>
            </a:r>
            <a:r>
              <a:rPr sz="3600" spc="-5" dirty="0">
                <a:latin typeface="Calibri"/>
                <a:cs typeface="Calibri"/>
              </a:rPr>
              <a:t>soil.  </a:t>
            </a:r>
            <a:r>
              <a:rPr sz="3600" spc="-10" dirty="0">
                <a:latin typeface="Calibri"/>
                <a:cs typeface="Calibri"/>
              </a:rPr>
              <a:t>They </a:t>
            </a:r>
            <a:r>
              <a:rPr sz="3600" spc="-15" dirty="0">
                <a:latin typeface="Calibri"/>
                <a:cs typeface="Calibri"/>
              </a:rPr>
              <a:t>are </a:t>
            </a:r>
            <a:r>
              <a:rPr sz="3600" spc="-5" dirty="0">
                <a:latin typeface="Calibri"/>
                <a:cs typeface="Calibri"/>
              </a:rPr>
              <a:t>said </a:t>
            </a:r>
            <a:r>
              <a:rPr sz="3600" spc="-30" dirty="0">
                <a:latin typeface="Calibri"/>
                <a:cs typeface="Calibri"/>
              </a:rPr>
              <a:t>to  </a:t>
            </a:r>
            <a:r>
              <a:rPr sz="3600" dirty="0">
                <a:latin typeface="Calibri"/>
                <a:cs typeface="Calibri"/>
              </a:rPr>
              <a:t>anchor the </a:t>
            </a:r>
            <a:r>
              <a:rPr sz="3600" spc="-10" dirty="0">
                <a:latin typeface="Calibri"/>
                <a:cs typeface="Calibri"/>
              </a:rPr>
              <a:t>plant</a:t>
            </a:r>
            <a:r>
              <a:rPr sz="3600" spc="-140" dirty="0">
                <a:latin typeface="Calibri"/>
                <a:cs typeface="Calibri"/>
              </a:rPr>
              <a:t> </a:t>
            </a:r>
            <a:r>
              <a:rPr sz="3600" spc="-25" dirty="0">
                <a:latin typeface="Calibri"/>
                <a:cs typeface="Calibri"/>
              </a:rPr>
              <a:t>to  </a:t>
            </a:r>
            <a:r>
              <a:rPr sz="3600" dirty="0">
                <a:latin typeface="Calibri"/>
                <a:cs typeface="Calibri"/>
              </a:rPr>
              <a:t>the</a:t>
            </a:r>
            <a:r>
              <a:rPr sz="3600" spc="-25" dirty="0">
                <a:latin typeface="Calibri"/>
                <a:cs typeface="Calibri"/>
              </a:rPr>
              <a:t> </a:t>
            </a:r>
            <a:r>
              <a:rPr sz="3600" spc="-5" dirty="0">
                <a:latin typeface="Calibri"/>
                <a:cs typeface="Calibri"/>
              </a:rPr>
              <a:t>soil.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98847" y="2339339"/>
            <a:ext cx="4242815" cy="2822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61310" y="454278"/>
            <a:ext cx="34220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/>
              <a:t>TYPES </a:t>
            </a:r>
            <a:r>
              <a:rPr sz="4800" spc="-5" dirty="0"/>
              <a:t>OF</a:t>
            </a:r>
            <a:r>
              <a:rPr sz="4800" spc="-90" dirty="0"/>
              <a:t> </a:t>
            </a:r>
            <a:r>
              <a:rPr sz="4800" spc="-5" dirty="0"/>
              <a:t>ROOTS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554837" y="1509563"/>
            <a:ext cx="3852545" cy="253365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R="1905" algn="ctr">
              <a:lnSpc>
                <a:spcPct val="100000"/>
              </a:lnSpc>
              <a:spcBef>
                <a:spcPts val="960"/>
              </a:spcBef>
            </a:pPr>
            <a:r>
              <a:rPr sz="3200" dirty="0">
                <a:latin typeface="Gabriola"/>
                <a:cs typeface="Gabriola"/>
              </a:rPr>
              <a:t>TAP</a:t>
            </a:r>
            <a:r>
              <a:rPr sz="3200" spc="-5" dirty="0">
                <a:latin typeface="Gabriola"/>
                <a:cs typeface="Gabriola"/>
              </a:rPr>
              <a:t> ROOT</a:t>
            </a:r>
            <a:endParaRPr sz="3200">
              <a:latin typeface="Gabriola"/>
              <a:cs typeface="Gabriola"/>
            </a:endParaRPr>
          </a:p>
          <a:p>
            <a:pPr marL="12065" marR="5080" indent="-7620" algn="ctr">
              <a:lnSpc>
                <a:spcPct val="100000"/>
              </a:lnSpc>
              <a:spcBef>
                <a:spcPts val="645"/>
              </a:spcBef>
            </a:pPr>
            <a:r>
              <a:rPr sz="2400" dirty="0">
                <a:latin typeface="Calibri"/>
                <a:cs typeface="Calibri"/>
              </a:rPr>
              <a:t>In a </a:t>
            </a:r>
            <a:r>
              <a:rPr sz="2400" spc="-10" dirty="0">
                <a:latin typeface="Calibri"/>
                <a:cs typeface="Calibri"/>
              </a:rPr>
              <a:t>plant </a:t>
            </a:r>
            <a:r>
              <a:rPr sz="2400" dirty="0">
                <a:latin typeface="Calibri"/>
                <a:cs typeface="Calibri"/>
              </a:rPr>
              <a:t>with a </a:t>
            </a:r>
            <a:r>
              <a:rPr sz="2400" spc="-15" dirty="0">
                <a:latin typeface="Calibri"/>
                <a:cs typeface="Calibri"/>
              </a:rPr>
              <a:t>taproot  </a:t>
            </a:r>
            <a:r>
              <a:rPr sz="2400" spc="-20" dirty="0">
                <a:latin typeface="Calibri"/>
                <a:cs typeface="Calibri"/>
              </a:rPr>
              <a:t>system,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u="heavy" spc="-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Taproot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 the  </a:t>
            </a:r>
            <a:r>
              <a:rPr sz="2400" spc="-10" dirty="0">
                <a:latin typeface="Calibri"/>
                <a:cs typeface="Calibri"/>
              </a:rPr>
              <a:t>largest, most central,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most  dominant </a:t>
            </a:r>
            <a:r>
              <a:rPr sz="2400" spc="-15" dirty="0">
                <a:latin typeface="Calibri"/>
                <a:cs typeface="Calibri"/>
              </a:rPr>
              <a:t>root from </a:t>
            </a:r>
            <a:r>
              <a:rPr sz="2400" dirty="0">
                <a:latin typeface="Calibri"/>
                <a:cs typeface="Calibri"/>
              </a:rPr>
              <a:t>which  </a:t>
            </a:r>
            <a:r>
              <a:rPr sz="2400" spc="-5" dirty="0">
                <a:latin typeface="Calibri"/>
                <a:cs typeface="Calibri"/>
              </a:rPr>
              <a:t>other </a:t>
            </a:r>
            <a:r>
              <a:rPr sz="2400" spc="-15" dirty="0">
                <a:latin typeface="Calibri"/>
                <a:cs typeface="Calibri"/>
              </a:rPr>
              <a:t>roots </a:t>
            </a:r>
            <a:r>
              <a:rPr sz="2400" spc="-10" dirty="0">
                <a:latin typeface="Calibri"/>
                <a:cs typeface="Calibri"/>
              </a:rPr>
              <a:t>sprout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laterally.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40046" y="1509563"/>
            <a:ext cx="3450590" cy="216789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960"/>
              </a:spcBef>
            </a:pPr>
            <a:r>
              <a:rPr sz="3200" dirty="0">
                <a:latin typeface="Gabriola"/>
                <a:cs typeface="Gabriola"/>
              </a:rPr>
              <a:t>FIBROUS ROOT</a:t>
            </a:r>
            <a:endParaRPr sz="3200">
              <a:latin typeface="Gabriola"/>
              <a:cs typeface="Gabriola"/>
            </a:endParaRPr>
          </a:p>
          <a:p>
            <a:pPr marL="12700" marR="5080" indent="3810" algn="ctr">
              <a:lnSpc>
                <a:spcPct val="100000"/>
              </a:lnSpc>
              <a:spcBef>
                <a:spcPts val="645"/>
              </a:spcBef>
            </a:pPr>
            <a:r>
              <a:rPr sz="2400" dirty="0">
                <a:latin typeface="Calibri"/>
                <a:cs typeface="Calibri"/>
              </a:rPr>
              <a:t>A </a:t>
            </a:r>
            <a:r>
              <a:rPr sz="24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Fibrous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Root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system </a:t>
            </a:r>
            <a:r>
              <a:rPr sz="2400" dirty="0">
                <a:latin typeface="Calibri"/>
                <a:cs typeface="Calibri"/>
              </a:rPr>
              <a:t>is  </a:t>
            </a:r>
            <a:r>
              <a:rPr sz="2400" spc="-5" dirty="0">
                <a:latin typeface="Calibri"/>
                <a:cs typeface="Calibri"/>
              </a:rPr>
              <a:t>usually </a:t>
            </a:r>
            <a:r>
              <a:rPr sz="2400" spc="-15" dirty="0">
                <a:latin typeface="Calibri"/>
                <a:cs typeface="Calibri"/>
              </a:rPr>
              <a:t>formed </a:t>
            </a:r>
            <a:r>
              <a:rPr sz="2400" spc="-10" dirty="0">
                <a:latin typeface="Calibri"/>
                <a:cs typeface="Calibri"/>
              </a:rPr>
              <a:t>by </a:t>
            </a:r>
            <a:r>
              <a:rPr sz="2400" dirty="0">
                <a:latin typeface="Calibri"/>
                <a:cs typeface="Calibri"/>
              </a:rPr>
              <a:t>thin,  </a:t>
            </a:r>
            <a:r>
              <a:rPr sz="2400" spc="-10" dirty="0">
                <a:latin typeface="Calibri"/>
                <a:cs typeface="Calibri"/>
              </a:rPr>
              <a:t>moderately branching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roots  </a:t>
            </a:r>
            <a:r>
              <a:rPr sz="2400" spc="-10" dirty="0">
                <a:latin typeface="Calibri"/>
                <a:cs typeface="Calibri"/>
              </a:rPr>
              <a:t>growing </a:t>
            </a:r>
            <a:r>
              <a:rPr sz="2400" spc="-15" dirty="0">
                <a:latin typeface="Calibri"/>
                <a:cs typeface="Calibri"/>
              </a:rPr>
              <a:t>from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stem.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96696" y="4098035"/>
            <a:ext cx="7162800" cy="2487295"/>
            <a:chOff x="996696" y="4098035"/>
            <a:chExt cx="7162800" cy="2487295"/>
          </a:xfrm>
        </p:grpSpPr>
        <p:sp>
          <p:nvSpPr>
            <p:cNvPr id="6" name="object 6"/>
            <p:cNvSpPr/>
            <p:nvPr/>
          </p:nvSpPr>
          <p:spPr>
            <a:xfrm>
              <a:off x="996696" y="4221479"/>
              <a:ext cx="2737104" cy="22402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532119" y="4098035"/>
              <a:ext cx="2627376" cy="24871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FLOWERS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54532" y="1587500"/>
            <a:ext cx="3416935" cy="446532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065" marR="5080" indent="-1270" algn="ctr">
              <a:lnSpc>
                <a:spcPct val="90000"/>
              </a:lnSpc>
              <a:spcBef>
                <a:spcPts val="484"/>
              </a:spcBef>
            </a:pPr>
            <a:r>
              <a:rPr sz="3200" dirty="0">
                <a:latin typeface="Calibri"/>
                <a:cs typeface="Calibri"/>
              </a:rPr>
              <a:t>A </a:t>
            </a:r>
            <a:r>
              <a:rPr sz="3200" u="heavy" spc="-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Flower</a:t>
            </a:r>
            <a:r>
              <a:rPr sz="3200" spc="-45" dirty="0">
                <a:latin typeface="Calibri"/>
                <a:cs typeface="Calibri"/>
              </a:rPr>
              <a:t>, </a:t>
            </a:r>
            <a:r>
              <a:rPr sz="3200" dirty="0">
                <a:latin typeface="Calibri"/>
                <a:cs typeface="Calibri"/>
              </a:rPr>
              <a:t>is the  </a:t>
            </a:r>
            <a:r>
              <a:rPr sz="3200" spc="-15" dirty="0">
                <a:latin typeface="Calibri"/>
                <a:cs typeface="Calibri"/>
              </a:rPr>
              <a:t>reproductive  </a:t>
            </a:r>
            <a:r>
              <a:rPr sz="3200" spc="-10" dirty="0">
                <a:latin typeface="Calibri"/>
                <a:cs typeface="Calibri"/>
              </a:rPr>
              <a:t>structure </a:t>
            </a:r>
            <a:r>
              <a:rPr sz="3200" spc="-20" dirty="0">
                <a:latin typeface="Calibri"/>
                <a:cs typeface="Calibri"/>
              </a:rPr>
              <a:t>found </a:t>
            </a:r>
            <a:r>
              <a:rPr sz="3200" dirty="0">
                <a:latin typeface="Calibri"/>
                <a:cs typeface="Calibri"/>
              </a:rPr>
              <a:t>in  </a:t>
            </a:r>
            <a:r>
              <a:rPr sz="3200" spc="-10" dirty="0">
                <a:latin typeface="Calibri"/>
                <a:cs typeface="Calibri"/>
              </a:rPr>
              <a:t>plants. </a:t>
            </a:r>
            <a:r>
              <a:rPr sz="3200" spc="-5" dirty="0">
                <a:latin typeface="Calibri"/>
                <a:cs typeface="Calibri"/>
              </a:rPr>
              <a:t>The  </a:t>
            </a:r>
            <a:r>
              <a:rPr sz="3200" spc="-15" dirty="0">
                <a:latin typeface="Calibri"/>
                <a:cs typeface="Calibri"/>
              </a:rPr>
              <a:t>prominent </a:t>
            </a:r>
            <a:r>
              <a:rPr sz="3200" spc="-5" dirty="0">
                <a:latin typeface="Calibri"/>
                <a:cs typeface="Calibri"/>
              </a:rPr>
              <a:t>parts of 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5" dirty="0">
                <a:latin typeface="Calibri"/>
                <a:cs typeface="Calibri"/>
              </a:rPr>
              <a:t>open </a:t>
            </a:r>
            <a:r>
              <a:rPr sz="3200" spc="-10" dirty="0">
                <a:latin typeface="Calibri"/>
                <a:cs typeface="Calibri"/>
              </a:rPr>
              <a:t>flower </a:t>
            </a:r>
            <a:r>
              <a:rPr sz="3200" spc="-15" dirty="0">
                <a:latin typeface="Calibri"/>
                <a:cs typeface="Calibri"/>
              </a:rPr>
              <a:t>are 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Petals.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The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small  </a:t>
            </a:r>
            <a:r>
              <a:rPr sz="3200" spc="-20" dirty="0">
                <a:latin typeface="Calibri"/>
                <a:cs typeface="Calibri"/>
              </a:rPr>
              <a:t>leaf-like </a:t>
            </a:r>
            <a:r>
              <a:rPr sz="3200" spc="-10" dirty="0">
                <a:latin typeface="Calibri"/>
                <a:cs typeface="Calibri"/>
              </a:rPr>
              <a:t>structure  </a:t>
            </a:r>
            <a:r>
              <a:rPr sz="3200" spc="-15" dirty="0">
                <a:latin typeface="Calibri"/>
                <a:cs typeface="Calibri"/>
              </a:rPr>
              <a:t>are </a:t>
            </a:r>
            <a:r>
              <a:rPr sz="3200" spc="-5" dirty="0">
                <a:latin typeface="Calibri"/>
                <a:cs typeface="Calibri"/>
              </a:rPr>
              <a:t>called </a:t>
            </a:r>
            <a:r>
              <a:rPr sz="3200" dirty="0">
                <a:latin typeface="Calibri"/>
                <a:cs typeface="Calibri"/>
              </a:rPr>
              <a:t>the  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Sepals</a:t>
            </a:r>
            <a:r>
              <a:rPr sz="3200" spc="-5" dirty="0">
                <a:latin typeface="Calibri"/>
                <a:cs typeface="Calibri"/>
              </a:rPr>
              <a:t>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160520" y="2060448"/>
            <a:ext cx="4369308" cy="36408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22017" y="454278"/>
            <a:ext cx="42983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/>
              <a:t>PARTS OF </a:t>
            </a:r>
            <a:r>
              <a:rPr sz="4800" dirty="0"/>
              <a:t>A</a:t>
            </a:r>
            <a:r>
              <a:rPr sz="4800" spc="-95" dirty="0"/>
              <a:t> </a:t>
            </a:r>
            <a:r>
              <a:rPr sz="4800" dirty="0"/>
              <a:t>FLOWER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582574" y="1509563"/>
            <a:ext cx="3787140" cy="187515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960"/>
              </a:spcBef>
            </a:pPr>
            <a:r>
              <a:rPr sz="3200" u="heavy" dirty="0">
                <a:uFill>
                  <a:solidFill>
                    <a:srgbClr val="000000"/>
                  </a:solidFill>
                </a:uFill>
                <a:latin typeface="Gabriola"/>
                <a:cs typeface="Gabriola"/>
              </a:rPr>
              <a:t>STAMEN</a:t>
            </a:r>
            <a:endParaRPr sz="3200">
              <a:latin typeface="Gabriola"/>
              <a:cs typeface="Gabriola"/>
            </a:endParaRPr>
          </a:p>
          <a:p>
            <a:pPr marL="12700" marR="5080" indent="776605">
              <a:lnSpc>
                <a:spcPct val="120000"/>
              </a:lnSpc>
              <a:spcBef>
                <a:spcPts val="70"/>
              </a:spcBef>
            </a:pPr>
            <a:r>
              <a:rPr sz="2400" spc="-5" dirty="0">
                <a:latin typeface="Calibri"/>
                <a:cs typeface="Calibri"/>
              </a:rPr>
              <a:t>The </a:t>
            </a: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Stamen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is the  </a:t>
            </a:r>
            <a:r>
              <a:rPr sz="2400" spc="-10" dirty="0">
                <a:latin typeface="Calibri"/>
                <a:cs typeface="Calibri"/>
              </a:rPr>
              <a:t>pollen-producing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reproductive</a:t>
            </a:r>
            <a:endParaRPr sz="2400">
              <a:latin typeface="Calibri"/>
              <a:cs typeface="Calibri"/>
            </a:endParaRPr>
          </a:p>
          <a:p>
            <a:pPr marL="818515">
              <a:lnSpc>
                <a:spcPct val="100000"/>
              </a:lnSpc>
            </a:pPr>
            <a:r>
              <a:rPr sz="2400" spc="-20" dirty="0">
                <a:latin typeface="Calibri"/>
                <a:cs typeface="Calibri"/>
              </a:rPr>
              <a:t>organ </a:t>
            </a:r>
            <a:r>
              <a:rPr sz="2400" spc="-5" dirty="0">
                <a:latin typeface="Calibri"/>
                <a:cs typeface="Calibri"/>
              </a:rPr>
              <a:t>of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45" dirty="0">
                <a:latin typeface="Calibri"/>
                <a:cs typeface="Calibri"/>
              </a:rPr>
              <a:t>flower.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99482" y="1509563"/>
            <a:ext cx="3404870" cy="187515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54760">
              <a:lnSpc>
                <a:spcPct val="100000"/>
              </a:lnSpc>
              <a:spcBef>
                <a:spcPts val="960"/>
              </a:spcBef>
            </a:pPr>
            <a:r>
              <a:rPr sz="3200" u="heavy" dirty="0">
                <a:uFill>
                  <a:solidFill>
                    <a:srgbClr val="000000"/>
                  </a:solidFill>
                </a:uFill>
                <a:latin typeface="Gabriola"/>
                <a:cs typeface="Gabriola"/>
              </a:rPr>
              <a:t>PISTIL</a:t>
            </a:r>
            <a:endParaRPr sz="3200">
              <a:latin typeface="Gabriola"/>
              <a:cs typeface="Gabriola"/>
            </a:endParaRPr>
          </a:p>
          <a:p>
            <a:pPr marL="12700" marR="5080" indent="100330">
              <a:lnSpc>
                <a:spcPct val="120000"/>
              </a:lnSpc>
              <a:spcBef>
                <a:spcPts val="70"/>
              </a:spcBef>
              <a:tabLst>
                <a:tab pos="1482090" algn="l"/>
              </a:tabLst>
            </a:pPr>
            <a:r>
              <a:rPr sz="2400" spc="-5" dirty="0">
                <a:latin typeface="Calibri"/>
                <a:cs typeface="Calibri"/>
              </a:rPr>
              <a:t>The ovule </a:t>
            </a:r>
            <a:r>
              <a:rPr sz="2400" spc="-10" dirty="0">
                <a:latin typeface="Calibri"/>
                <a:cs typeface="Calibri"/>
              </a:rPr>
              <a:t>producing </a:t>
            </a:r>
            <a:r>
              <a:rPr sz="2400" spc="-5" dirty="0">
                <a:latin typeface="Calibri"/>
                <a:cs typeface="Calibri"/>
              </a:rPr>
              <a:t>part  of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flower	</a:t>
            </a:r>
            <a:r>
              <a:rPr sz="2400" dirty="0">
                <a:latin typeface="Calibri"/>
                <a:cs typeface="Calibri"/>
              </a:rPr>
              <a:t>is </a:t>
            </a:r>
            <a:r>
              <a:rPr sz="2400" spc="-5" dirty="0">
                <a:latin typeface="Calibri"/>
                <a:cs typeface="Calibri"/>
              </a:rPr>
              <a:t>known </a:t>
            </a:r>
            <a:r>
              <a:rPr sz="2400" dirty="0">
                <a:latin typeface="Calibri"/>
                <a:cs typeface="Calibri"/>
              </a:rPr>
              <a:t>as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endParaRPr sz="2400">
              <a:latin typeface="Calibri"/>
              <a:cs typeface="Calibri"/>
            </a:endParaRPr>
          </a:p>
          <a:p>
            <a:pPr marL="1335405">
              <a:lnSpc>
                <a:spcPct val="100000"/>
              </a:lnSpc>
            </a:pP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Pistil</a:t>
            </a:r>
            <a:r>
              <a:rPr sz="2400" spc="-5" dirty="0"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84276" y="3669791"/>
            <a:ext cx="8010525" cy="2449195"/>
            <a:chOff x="684276" y="3669791"/>
            <a:chExt cx="8010525" cy="2449195"/>
          </a:xfrm>
        </p:grpSpPr>
        <p:sp>
          <p:nvSpPr>
            <p:cNvPr id="6" name="object 6"/>
            <p:cNvSpPr/>
            <p:nvPr/>
          </p:nvSpPr>
          <p:spPr>
            <a:xfrm>
              <a:off x="684276" y="3669791"/>
              <a:ext cx="3678936" cy="244906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035296" y="3669791"/>
              <a:ext cx="3659124" cy="24490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23975" y="1011428"/>
            <a:ext cx="28841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PARTS OF</a:t>
            </a:r>
            <a:r>
              <a:rPr sz="3600" spc="-100" dirty="0"/>
              <a:t> </a:t>
            </a:r>
            <a:r>
              <a:rPr sz="3600" spc="-5" dirty="0"/>
              <a:t>STAMEN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535940" y="1642364"/>
            <a:ext cx="3671570" cy="2293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431800" indent="-342900" algn="just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sz="24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Anther</a:t>
            </a:r>
            <a:r>
              <a:rPr sz="2400" b="1" spc="-10" dirty="0">
                <a:latin typeface="Calibri"/>
                <a:cs typeface="Calibri"/>
              </a:rPr>
              <a:t>: </a:t>
            </a:r>
            <a:r>
              <a:rPr sz="2400" spc="-5" dirty="0">
                <a:latin typeface="Calibri"/>
                <a:cs typeface="Calibri"/>
              </a:rPr>
              <a:t>The part of </a:t>
            </a:r>
            <a:r>
              <a:rPr sz="2400" dirty="0">
                <a:latin typeface="Calibri"/>
                <a:cs typeface="Calibri"/>
              </a:rPr>
              <a:t>the  </a:t>
            </a:r>
            <a:r>
              <a:rPr sz="2400" spc="-10" dirty="0">
                <a:latin typeface="Calibri"/>
                <a:cs typeface="Calibri"/>
              </a:rPr>
              <a:t>stamen </a:t>
            </a:r>
            <a:r>
              <a:rPr sz="2400" spc="-5" dirty="0">
                <a:latin typeface="Calibri"/>
                <a:cs typeface="Calibri"/>
              </a:rPr>
              <a:t>where pollen </a:t>
            </a:r>
            <a:r>
              <a:rPr sz="2400" dirty="0">
                <a:latin typeface="Calibri"/>
                <a:cs typeface="Calibri"/>
              </a:rPr>
              <a:t>is  </a:t>
            </a:r>
            <a:r>
              <a:rPr sz="2400" spc="-10" dirty="0">
                <a:latin typeface="Calibri"/>
                <a:cs typeface="Calibri"/>
              </a:rPr>
              <a:t>produced.</a:t>
            </a:r>
            <a:endParaRPr sz="24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Filament</a:t>
            </a:r>
            <a:r>
              <a:rPr sz="2400" b="1" spc="-5" dirty="0">
                <a:latin typeface="Calibri"/>
                <a:cs typeface="Calibri"/>
              </a:rPr>
              <a:t>: The </a:t>
            </a:r>
            <a:r>
              <a:rPr sz="2400" spc="-10" dirty="0">
                <a:latin typeface="Calibri"/>
                <a:cs typeface="Calibri"/>
              </a:rPr>
              <a:t>filament </a:t>
            </a:r>
            <a:r>
              <a:rPr sz="2400" dirty="0">
                <a:latin typeface="Calibri"/>
                <a:cs typeface="Calibri"/>
              </a:rPr>
              <a:t>is a  </a:t>
            </a:r>
            <a:r>
              <a:rPr sz="2400" spc="-10" dirty="0">
                <a:latin typeface="Calibri"/>
                <a:cs typeface="Calibri"/>
              </a:rPr>
              <a:t>stalk </a:t>
            </a:r>
            <a:r>
              <a:rPr sz="2400" spc="-5" dirty="0">
                <a:latin typeface="Calibri"/>
                <a:cs typeface="Calibri"/>
              </a:rPr>
              <a:t>that connects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dirty="0">
                <a:latin typeface="Calibri"/>
                <a:cs typeface="Calibri"/>
              </a:rPr>
              <a:t>the  </a:t>
            </a:r>
            <a:r>
              <a:rPr sz="2400" spc="-35" dirty="0">
                <a:latin typeface="Calibri"/>
                <a:cs typeface="Calibri"/>
              </a:rPr>
              <a:t>anther.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24527" y="887984"/>
            <a:ext cx="3599179" cy="4584700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699135">
              <a:lnSpc>
                <a:spcPct val="100000"/>
              </a:lnSpc>
              <a:spcBef>
                <a:spcPts val="1070"/>
              </a:spcBef>
            </a:pPr>
            <a:r>
              <a:rPr sz="3600" spc="-5" dirty="0">
                <a:latin typeface="Gabriola"/>
                <a:cs typeface="Gabriola"/>
              </a:rPr>
              <a:t>PARTS OF</a:t>
            </a:r>
            <a:r>
              <a:rPr sz="3600" spc="-40" dirty="0">
                <a:latin typeface="Gabriola"/>
                <a:cs typeface="Gabriola"/>
              </a:rPr>
              <a:t> </a:t>
            </a:r>
            <a:r>
              <a:rPr sz="3600" spc="-5" dirty="0">
                <a:latin typeface="Gabriola"/>
                <a:cs typeface="Gabriola"/>
              </a:rPr>
              <a:t>PISTIL</a:t>
            </a:r>
            <a:endParaRPr sz="3600">
              <a:latin typeface="Gabriola"/>
              <a:cs typeface="Gabriola"/>
            </a:endParaRPr>
          </a:p>
          <a:p>
            <a:pPr marL="355600" marR="129539" indent="-342900">
              <a:lnSpc>
                <a:spcPct val="100000"/>
              </a:lnSpc>
              <a:spcBef>
                <a:spcPts val="6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Style</a:t>
            </a:r>
            <a:r>
              <a:rPr sz="2400" b="1" dirty="0">
                <a:latin typeface="Calibri"/>
                <a:cs typeface="Calibri"/>
              </a:rPr>
              <a:t>: </a:t>
            </a:r>
            <a:r>
              <a:rPr sz="2400" b="1" spc="-5" dirty="0">
                <a:latin typeface="Calibri"/>
                <a:cs typeface="Calibri"/>
              </a:rPr>
              <a:t>It </a:t>
            </a:r>
            <a:r>
              <a:rPr sz="2400" dirty="0">
                <a:latin typeface="Calibri"/>
                <a:cs typeface="Calibri"/>
              </a:rPr>
              <a:t>is a long,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slender  </a:t>
            </a:r>
            <a:r>
              <a:rPr sz="2400" spc="-15" dirty="0">
                <a:latin typeface="Calibri"/>
                <a:cs typeface="Calibri"/>
              </a:rPr>
              <a:t>stalk </a:t>
            </a:r>
            <a:r>
              <a:rPr sz="2400" spc="-10" dirty="0">
                <a:latin typeface="Calibri"/>
                <a:cs typeface="Calibri"/>
              </a:rPr>
              <a:t>that connects </a:t>
            </a:r>
            <a:r>
              <a:rPr sz="2400" dirty="0">
                <a:latin typeface="Calibri"/>
                <a:cs typeface="Calibri"/>
              </a:rPr>
              <a:t>the  </a:t>
            </a:r>
            <a:r>
              <a:rPr sz="2400" spc="-5" dirty="0">
                <a:latin typeface="Calibri"/>
                <a:cs typeface="Calibri"/>
              </a:rPr>
              <a:t>stigma </a:t>
            </a:r>
            <a:r>
              <a:rPr sz="2400" dirty="0">
                <a:latin typeface="Calibri"/>
                <a:cs typeface="Calibri"/>
              </a:rPr>
              <a:t>and the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35" dirty="0">
                <a:latin typeface="Calibri"/>
                <a:cs typeface="Calibri"/>
              </a:rPr>
              <a:t>ovary.</a:t>
            </a:r>
            <a:endParaRPr sz="2400">
              <a:latin typeface="Calibri"/>
              <a:cs typeface="Calibri"/>
            </a:endParaRPr>
          </a:p>
          <a:p>
            <a:pPr marL="355600" marR="76835" indent="-3429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Stigma</a:t>
            </a:r>
            <a:r>
              <a:rPr sz="2400" b="1" dirty="0">
                <a:latin typeface="Calibri"/>
                <a:cs typeface="Calibri"/>
              </a:rPr>
              <a:t>: </a:t>
            </a:r>
            <a:r>
              <a:rPr sz="2400" dirty="0">
                <a:latin typeface="Calibri"/>
                <a:cs typeface="Calibri"/>
              </a:rPr>
              <a:t>It is a </a:t>
            </a:r>
            <a:r>
              <a:rPr sz="2400" spc="-5" dirty="0">
                <a:latin typeface="Calibri"/>
                <a:cs typeface="Calibri"/>
              </a:rPr>
              <a:t>sticky  </a:t>
            </a:r>
            <a:r>
              <a:rPr sz="2400" spc="-15" dirty="0">
                <a:latin typeface="Calibri"/>
                <a:cs typeface="Calibri"/>
              </a:rPr>
              <a:t>platform at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10" dirty="0">
                <a:latin typeface="Calibri"/>
                <a:cs typeface="Calibri"/>
              </a:rPr>
              <a:t>top </a:t>
            </a:r>
            <a:r>
              <a:rPr sz="2400" spc="-5" dirty="0">
                <a:latin typeface="Calibri"/>
                <a:cs typeface="Calibri"/>
              </a:rPr>
              <a:t>of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  </a:t>
            </a:r>
            <a:r>
              <a:rPr sz="2400" spc="-10" dirty="0">
                <a:latin typeface="Calibri"/>
                <a:cs typeface="Calibri"/>
              </a:rPr>
              <a:t>style where </a:t>
            </a:r>
            <a:r>
              <a:rPr sz="2400" spc="-5" dirty="0">
                <a:latin typeface="Calibri"/>
                <a:cs typeface="Calibri"/>
              </a:rPr>
              <a:t>pollen </a:t>
            </a:r>
            <a:r>
              <a:rPr sz="2400" dirty="0">
                <a:latin typeface="Calibri"/>
                <a:cs typeface="Calibri"/>
              </a:rPr>
              <a:t>is  </a:t>
            </a:r>
            <a:r>
              <a:rPr sz="2400" spc="-10" dirty="0">
                <a:latin typeface="Calibri"/>
                <a:cs typeface="Calibri"/>
              </a:rPr>
              <a:t>deposited.</a:t>
            </a:r>
            <a:endParaRPr sz="2400">
              <a:latin typeface="Calibri"/>
              <a:cs typeface="Calibri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580"/>
              </a:spcBef>
              <a:buFont typeface="Arial"/>
              <a:buChar char="•"/>
              <a:tabLst>
                <a:tab pos="355600" algn="l"/>
              </a:tabLst>
            </a:pPr>
            <a:r>
              <a:rPr sz="24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Ovary</a:t>
            </a:r>
            <a:r>
              <a:rPr sz="2400" b="1" spc="-1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:</a:t>
            </a:r>
            <a:r>
              <a:rPr sz="2400" spc="-5" dirty="0">
                <a:latin typeface="Calibri"/>
                <a:cs typeface="Calibri"/>
              </a:rPr>
              <a:t>The </a:t>
            </a:r>
            <a:r>
              <a:rPr sz="2400" spc="-10" dirty="0">
                <a:latin typeface="Calibri"/>
                <a:cs typeface="Calibri"/>
              </a:rPr>
              <a:t>enlarged </a:t>
            </a:r>
            <a:r>
              <a:rPr sz="2400" spc="-5" dirty="0">
                <a:latin typeface="Calibri"/>
                <a:cs typeface="Calibri"/>
              </a:rPr>
              <a:t>basal  portion of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10" dirty="0">
                <a:latin typeface="Calibri"/>
                <a:cs typeface="Calibri"/>
              </a:rPr>
              <a:t>pistil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where  </a:t>
            </a:r>
            <a:r>
              <a:rPr sz="2400" spc="-5" dirty="0">
                <a:latin typeface="Calibri"/>
                <a:cs typeface="Calibri"/>
              </a:rPr>
              <a:t>ovules </a:t>
            </a:r>
            <a:r>
              <a:rPr sz="2400" spc="-15" dirty="0">
                <a:latin typeface="Calibri"/>
                <a:cs typeface="Calibri"/>
              </a:rPr>
              <a:t>are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produced.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7868" y="4005071"/>
            <a:ext cx="4157472" cy="23576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96795" y="342976"/>
            <a:ext cx="4653915" cy="1366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800" dirty="0">
                <a:solidFill>
                  <a:srgbClr val="FFFFFF"/>
                </a:solidFill>
              </a:rPr>
              <a:t>THANK</a:t>
            </a:r>
            <a:r>
              <a:rPr sz="8800" spc="-65" dirty="0">
                <a:solidFill>
                  <a:srgbClr val="FFFFFF"/>
                </a:solidFill>
              </a:rPr>
              <a:t> </a:t>
            </a:r>
            <a:r>
              <a:rPr sz="8800" spc="-5" dirty="0">
                <a:solidFill>
                  <a:srgbClr val="FFFFFF"/>
                </a:solidFill>
              </a:rPr>
              <a:t>YOU</a:t>
            </a:r>
            <a:endParaRPr sz="8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07129" y="358266"/>
            <a:ext cx="172910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/>
              <a:t>HERBS</a:t>
            </a:r>
            <a:endParaRPr sz="6000"/>
          </a:p>
        </p:txBody>
      </p:sp>
      <p:sp>
        <p:nvSpPr>
          <p:cNvPr id="3" name="object 3"/>
          <p:cNvSpPr/>
          <p:nvPr/>
        </p:nvSpPr>
        <p:spPr>
          <a:xfrm>
            <a:off x="5291328" y="1917192"/>
            <a:ext cx="3483864" cy="41285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66724" y="1632915"/>
            <a:ext cx="3968115" cy="4964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905" algn="ctr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latin typeface="Calibri"/>
                <a:cs typeface="Calibri"/>
              </a:rPr>
              <a:t>Plants with </a:t>
            </a:r>
            <a:r>
              <a:rPr sz="3600" spc="-15" dirty="0">
                <a:latin typeface="Calibri"/>
                <a:cs typeface="Calibri"/>
              </a:rPr>
              <a:t>green  </a:t>
            </a:r>
            <a:r>
              <a:rPr sz="3600" dirty="0">
                <a:latin typeface="Calibri"/>
                <a:cs typeface="Calibri"/>
              </a:rPr>
              <a:t>and </a:t>
            </a:r>
            <a:r>
              <a:rPr sz="3600" spc="-10" dirty="0">
                <a:latin typeface="Calibri"/>
                <a:cs typeface="Calibri"/>
              </a:rPr>
              <a:t>tender </a:t>
            </a:r>
            <a:r>
              <a:rPr sz="3600" spc="-20" dirty="0">
                <a:latin typeface="Calibri"/>
                <a:cs typeface="Calibri"/>
              </a:rPr>
              <a:t>stems</a:t>
            </a:r>
            <a:r>
              <a:rPr sz="3600" spc="-110" dirty="0">
                <a:latin typeface="Calibri"/>
                <a:cs typeface="Calibri"/>
              </a:rPr>
              <a:t> </a:t>
            </a:r>
            <a:r>
              <a:rPr sz="3600" spc="-15" dirty="0">
                <a:latin typeface="Calibri"/>
                <a:cs typeface="Calibri"/>
              </a:rPr>
              <a:t>are  </a:t>
            </a:r>
            <a:r>
              <a:rPr sz="3600" spc="-5" dirty="0">
                <a:latin typeface="Calibri"/>
                <a:cs typeface="Calibri"/>
              </a:rPr>
              <a:t>called </a:t>
            </a:r>
            <a:r>
              <a:rPr sz="36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Herbs</a:t>
            </a:r>
            <a:r>
              <a:rPr sz="3600" spc="-5" dirty="0">
                <a:latin typeface="Calibri"/>
                <a:cs typeface="Calibri"/>
              </a:rPr>
              <a:t>. </a:t>
            </a:r>
            <a:r>
              <a:rPr sz="3600" spc="-10" dirty="0">
                <a:latin typeface="Calibri"/>
                <a:cs typeface="Calibri"/>
              </a:rPr>
              <a:t>They  </a:t>
            </a:r>
            <a:r>
              <a:rPr sz="3600" spc="-15" dirty="0">
                <a:latin typeface="Calibri"/>
                <a:cs typeface="Calibri"/>
              </a:rPr>
              <a:t>are </a:t>
            </a:r>
            <a:r>
              <a:rPr sz="3600" spc="-5" dirty="0">
                <a:latin typeface="Calibri"/>
                <a:cs typeface="Calibri"/>
              </a:rPr>
              <a:t>usually short </a:t>
            </a:r>
            <a:r>
              <a:rPr sz="3600" dirty="0">
                <a:latin typeface="Calibri"/>
                <a:cs typeface="Calibri"/>
              </a:rPr>
              <a:t>and  </a:t>
            </a:r>
            <a:r>
              <a:rPr sz="3600" spc="-25" dirty="0">
                <a:latin typeface="Calibri"/>
                <a:cs typeface="Calibri"/>
              </a:rPr>
              <a:t>may </a:t>
            </a:r>
            <a:r>
              <a:rPr sz="3600" spc="-5" dirty="0">
                <a:latin typeface="Calibri"/>
                <a:cs typeface="Calibri"/>
              </a:rPr>
              <a:t>not </a:t>
            </a:r>
            <a:r>
              <a:rPr sz="3600" spc="-25" dirty="0">
                <a:latin typeface="Calibri"/>
                <a:cs typeface="Calibri"/>
              </a:rPr>
              <a:t>have </a:t>
            </a:r>
            <a:r>
              <a:rPr sz="3600" spc="-15" dirty="0">
                <a:latin typeface="Calibri"/>
                <a:cs typeface="Calibri"/>
              </a:rPr>
              <a:t>many  </a:t>
            </a:r>
            <a:r>
              <a:rPr sz="3600" spc="-10" dirty="0">
                <a:latin typeface="Calibri"/>
                <a:cs typeface="Calibri"/>
              </a:rPr>
              <a:t>branches. They </a:t>
            </a:r>
            <a:r>
              <a:rPr sz="3600" spc="-15" dirty="0">
                <a:latin typeface="Calibri"/>
                <a:cs typeface="Calibri"/>
              </a:rPr>
              <a:t>are  </a:t>
            </a:r>
            <a:r>
              <a:rPr sz="3600" dirty="0">
                <a:latin typeface="Calibri"/>
                <a:cs typeface="Calibri"/>
              </a:rPr>
              <a:t>also </a:t>
            </a:r>
            <a:r>
              <a:rPr sz="3600" spc="-5" dirty="0">
                <a:latin typeface="Calibri"/>
                <a:cs typeface="Calibri"/>
              </a:rPr>
              <a:t>used </a:t>
            </a:r>
            <a:r>
              <a:rPr sz="3600" spc="-25" dirty="0">
                <a:latin typeface="Calibri"/>
                <a:cs typeface="Calibri"/>
              </a:rPr>
              <a:t>for </a:t>
            </a:r>
            <a:r>
              <a:rPr sz="3600" spc="-20" dirty="0">
                <a:latin typeface="Calibri"/>
                <a:cs typeface="Calibri"/>
              </a:rPr>
              <a:t>food,  </a:t>
            </a:r>
            <a:r>
              <a:rPr sz="3600" spc="-10" dirty="0">
                <a:latin typeface="Calibri"/>
                <a:cs typeface="Calibri"/>
              </a:rPr>
              <a:t>flavouring, </a:t>
            </a:r>
            <a:r>
              <a:rPr sz="3600" dirty="0">
                <a:latin typeface="Calibri"/>
                <a:cs typeface="Calibri"/>
              </a:rPr>
              <a:t>medicine,  </a:t>
            </a:r>
            <a:r>
              <a:rPr sz="3600" spc="-5" dirty="0">
                <a:latin typeface="Calibri"/>
                <a:cs typeface="Calibri"/>
              </a:rPr>
              <a:t>or</a:t>
            </a:r>
            <a:r>
              <a:rPr sz="3600" spc="-15" dirty="0">
                <a:latin typeface="Calibri"/>
                <a:cs typeface="Calibri"/>
              </a:rPr>
              <a:t> </a:t>
            </a:r>
            <a:r>
              <a:rPr sz="3600" spc="-5" dirty="0">
                <a:latin typeface="Calibri"/>
                <a:cs typeface="Calibri"/>
              </a:rPr>
              <a:t>perfume.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19678" y="358266"/>
            <a:ext cx="210756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/>
              <a:t>SHRUBS</a:t>
            </a:r>
            <a:endParaRPr sz="6000"/>
          </a:p>
        </p:txBody>
      </p:sp>
      <p:sp>
        <p:nvSpPr>
          <p:cNvPr id="4" name="object 4"/>
          <p:cNvSpPr txBox="1"/>
          <p:nvPr/>
        </p:nvSpPr>
        <p:spPr>
          <a:xfrm>
            <a:off x="591108" y="1492376"/>
            <a:ext cx="4349750" cy="4415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5080" algn="ctr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Calibri"/>
                <a:cs typeface="Calibri"/>
              </a:rPr>
              <a:t>Some </a:t>
            </a:r>
            <a:r>
              <a:rPr sz="3200" spc="-5" dirty="0">
                <a:latin typeface="Calibri"/>
                <a:cs typeface="Calibri"/>
              </a:rPr>
              <a:t>plants </a:t>
            </a:r>
            <a:r>
              <a:rPr sz="3200" spc="-20" dirty="0">
                <a:latin typeface="Calibri"/>
                <a:cs typeface="Calibri"/>
              </a:rPr>
              <a:t>have </a:t>
            </a:r>
            <a:r>
              <a:rPr sz="3200" dirty="0">
                <a:latin typeface="Calibri"/>
                <a:cs typeface="Calibri"/>
              </a:rPr>
              <a:t>the  </a:t>
            </a:r>
            <a:r>
              <a:rPr sz="3200" spc="-25" dirty="0">
                <a:latin typeface="Calibri"/>
                <a:cs typeface="Calibri"/>
              </a:rPr>
              <a:t>stem </a:t>
            </a:r>
            <a:r>
              <a:rPr sz="3200" spc="-10" dirty="0">
                <a:latin typeface="Calibri"/>
                <a:cs typeface="Calibri"/>
              </a:rPr>
              <a:t>branching </a:t>
            </a:r>
            <a:r>
              <a:rPr sz="3200" spc="-5" dirty="0">
                <a:latin typeface="Calibri"/>
                <a:cs typeface="Calibri"/>
              </a:rPr>
              <a:t>out near 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5" dirty="0">
                <a:latin typeface="Calibri"/>
                <a:cs typeface="Calibri"/>
              </a:rPr>
              <a:t>base. The </a:t>
            </a:r>
            <a:r>
              <a:rPr sz="3200" spc="-20" dirty="0">
                <a:latin typeface="Calibri"/>
                <a:cs typeface="Calibri"/>
              </a:rPr>
              <a:t>stem </a:t>
            </a:r>
            <a:r>
              <a:rPr sz="3200" dirty="0">
                <a:latin typeface="Calibri"/>
                <a:cs typeface="Calibri"/>
              </a:rPr>
              <a:t>is </a:t>
            </a:r>
            <a:r>
              <a:rPr sz="3200" spc="-15" dirty="0">
                <a:latin typeface="Calibri"/>
                <a:cs typeface="Calibri"/>
              </a:rPr>
              <a:t>hard  </a:t>
            </a:r>
            <a:r>
              <a:rPr sz="3200" spc="-5" dirty="0">
                <a:latin typeface="Calibri"/>
                <a:cs typeface="Calibri"/>
              </a:rPr>
              <a:t>but not very thick. Such  </a:t>
            </a:r>
            <a:r>
              <a:rPr sz="3200" spc="-10" dirty="0">
                <a:latin typeface="Calibri"/>
                <a:cs typeface="Calibri"/>
              </a:rPr>
              <a:t>plants </a:t>
            </a:r>
            <a:r>
              <a:rPr sz="3200" spc="-15" dirty="0">
                <a:latin typeface="Calibri"/>
                <a:cs typeface="Calibri"/>
              </a:rPr>
              <a:t>are </a:t>
            </a:r>
            <a:r>
              <a:rPr sz="3200" spc="-5" dirty="0">
                <a:latin typeface="Calibri"/>
                <a:cs typeface="Calibri"/>
              </a:rPr>
              <a:t>called </a:t>
            </a:r>
            <a:r>
              <a:rPr sz="32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Shrubs</a:t>
            </a:r>
            <a:r>
              <a:rPr sz="3200" spc="-5" dirty="0">
                <a:latin typeface="Calibri"/>
                <a:cs typeface="Calibri"/>
              </a:rPr>
              <a:t>.</a:t>
            </a:r>
            <a:endParaRPr sz="3200">
              <a:latin typeface="Calibri"/>
              <a:cs typeface="Calibri"/>
            </a:endParaRPr>
          </a:p>
          <a:p>
            <a:pPr marL="459105" marR="444500" indent="1270" algn="ctr">
              <a:lnSpc>
                <a:spcPct val="100000"/>
              </a:lnSpc>
            </a:pPr>
            <a:r>
              <a:rPr sz="3200" dirty="0">
                <a:latin typeface="Calibri"/>
                <a:cs typeface="Calibri"/>
              </a:rPr>
              <a:t>An </a:t>
            </a:r>
            <a:r>
              <a:rPr sz="3200" spc="-10" dirty="0">
                <a:latin typeface="Calibri"/>
                <a:cs typeface="Calibri"/>
              </a:rPr>
              <a:t>area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spc="-10" dirty="0">
                <a:latin typeface="Calibri"/>
                <a:cs typeface="Calibri"/>
              </a:rPr>
              <a:t>cultivated  </a:t>
            </a:r>
            <a:r>
              <a:rPr sz="3200" spc="-5" dirty="0">
                <a:latin typeface="Calibri"/>
                <a:cs typeface="Calibri"/>
              </a:rPr>
              <a:t>shrubs </a:t>
            </a:r>
            <a:r>
              <a:rPr sz="3200" dirty="0">
                <a:latin typeface="Calibri"/>
                <a:cs typeface="Calibri"/>
              </a:rPr>
              <a:t>in a </a:t>
            </a:r>
            <a:r>
              <a:rPr sz="3200" spc="-5" dirty="0">
                <a:latin typeface="Calibri"/>
                <a:cs typeface="Calibri"/>
              </a:rPr>
              <a:t>park </a:t>
            </a:r>
            <a:r>
              <a:rPr sz="3200" spc="5" dirty="0">
                <a:latin typeface="Calibri"/>
                <a:cs typeface="Calibri"/>
              </a:rPr>
              <a:t>or </a:t>
            </a:r>
            <a:r>
              <a:rPr sz="3200" dirty="0">
                <a:latin typeface="Calibri"/>
                <a:cs typeface="Calibri"/>
              </a:rPr>
              <a:t>a  </a:t>
            </a:r>
            <a:r>
              <a:rPr sz="3200" spc="-20" dirty="0">
                <a:latin typeface="Calibri"/>
                <a:cs typeface="Calibri"/>
              </a:rPr>
              <a:t>garden </a:t>
            </a:r>
            <a:r>
              <a:rPr sz="3200" dirty="0">
                <a:latin typeface="Calibri"/>
                <a:cs typeface="Calibri"/>
              </a:rPr>
              <a:t>is known as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  </a:t>
            </a:r>
            <a:r>
              <a:rPr sz="3200" u="heavy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Shrubbery</a:t>
            </a:r>
            <a:r>
              <a:rPr sz="3200" spc="-25" dirty="0">
                <a:latin typeface="Calibri"/>
                <a:cs typeface="Calibri"/>
              </a:rPr>
              <a:t>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14771" y="1269491"/>
            <a:ext cx="3256787" cy="50490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69614" y="358266"/>
            <a:ext cx="160845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/>
              <a:t>TREES</a:t>
            </a:r>
            <a:endParaRPr sz="6000"/>
          </a:p>
        </p:txBody>
      </p:sp>
      <p:sp>
        <p:nvSpPr>
          <p:cNvPr id="3" name="object 3"/>
          <p:cNvSpPr txBox="1"/>
          <p:nvPr/>
        </p:nvSpPr>
        <p:spPr>
          <a:xfrm>
            <a:off x="585927" y="1348232"/>
            <a:ext cx="4086860" cy="4904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alibri"/>
                <a:cs typeface="Calibri"/>
              </a:rPr>
              <a:t>Some </a:t>
            </a:r>
            <a:r>
              <a:rPr sz="3200" spc="-10" dirty="0">
                <a:latin typeface="Calibri"/>
                <a:cs typeface="Calibri"/>
              </a:rPr>
              <a:t>plants </a:t>
            </a:r>
            <a:r>
              <a:rPr sz="3200" spc="-15" dirty="0">
                <a:latin typeface="Calibri"/>
                <a:cs typeface="Calibri"/>
              </a:rPr>
              <a:t>are </a:t>
            </a:r>
            <a:r>
              <a:rPr sz="3200" spc="-10" dirty="0">
                <a:latin typeface="Calibri"/>
                <a:cs typeface="Calibri"/>
              </a:rPr>
              <a:t>very tall 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25" dirty="0">
                <a:latin typeface="Calibri"/>
                <a:cs typeface="Calibri"/>
              </a:rPr>
              <a:t>have </a:t>
            </a:r>
            <a:r>
              <a:rPr sz="3200" spc="-20" dirty="0">
                <a:latin typeface="Calibri"/>
                <a:cs typeface="Calibri"/>
              </a:rPr>
              <a:t>hard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5" dirty="0">
                <a:latin typeface="Calibri"/>
                <a:cs typeface="Calibri"/>
              </a:rPr>
              <a:t>thick  </a:t>
            </a:r>
            <a:r>
              <a:rPr sz="3200" spc="-15" dirty="0">
                <a:latin typeface="Calibri"/>
                <a:cs typeface="Calibri"/>
              </a:rPr>
              <a:t>brown </a:t>
            </a:r>
            <a:r>
              <a:rPr sz="3200" spc="-20" dirty="0">
                <a:latin typeface="Calibri"/>
                <a:cs typeface="Calibri"/>
              </a:rPr>
              <a:t>stem. </a:t>
            </a:r>
            <a:r>
              <a:rPr sz="3200" spc="-5" dirty="0">
                <a:latin typeface="Calibri"/>
                <a:cs typeface="Calibri"/>
              </a:rPr>
              <a:t>The </a:t>
            </a:r>
            <a:r>
              <a:rPr sz="3200" spc="-20" dirty="0">
                <a:latin typeface="Calibri"/>
                <a:cs typeface="Calibri"/>
              </a:rPr>
              <a:t>stems  </a:t>
            </a:r>
            <a:r>
              <a:rPr sz="3200" spc="-25" dirty="0">
                <a:latin typeface="Calibri"/>
                <a:cs typeface="Calibri"/>
              </a:rPr>
              <a:t>have </a:t>
            </a:r>
            <a:r>
              <a:rPr sz="3200" spc="-10" dirty="0">
                <a:latin typeface="Calibri"/>
                <a:cs typeface="Calibri"/>
              </a:rPr>
              <a:t>branches </a:t>
            </a:r>
            <a:r>
              <a:rPr sz="3200" dirty="0">
                <a:latin typeface="Calibri"/>
                <a:cs typeface="Calibri"/>
              </a:rPr>
              <a:t>in the  </a:t>
            </a:r>
            <a:r>
              <a:rPr sz="3200" spc="-5" dirty="0">
                <a:latin typeface="Calibri"/>
                <a:cs typeface="Calibri"/>
              </a:rPr>
              <a:t>upper part, </a:t>
            </a:r>
            <a:r>
              <a:rPr sz="3200" dirty="0">
                <a:latin typeface="Calibri"/>
                <a:cs typeface="Calibri"/>
              </a:rPr>
              <a:t>much </a:t>
            </a:r>
            <a:r>
              <a:rPr sz="3200" spc="-10" dirty="0">
                <a:latin typeface="Calibri"/>
                <a:cs typeface="Calibri"/>
              </a:rPr>
              <a:t>above 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10" dirty="0">
                <a:latin typeface="Calibri"/>
                <a:cs typeface="Calibri"/>
              </a:rPr>
              <a:t>ground. </a:t>
            </a:r>
            <a:r>
              <a:rPr sz="3200" spc="-5" dirty="0">
                <a:latin typeface="Calibri"/>
                <a:cs typeface="Calibri"/>
              </a:rPr>
              <a:t>Such </a:t>
            </a:r>
            <a:r>
              <a:rPr sz="3200" spc="-10" dirty="0">
                <a:latin typeface="Calibri"/>
                <a:cs typeface="Calibri"/>
              </a:rPr>
              <a:t>plants  </a:t>
            </a:r>
            <a:r>
              <a:rPr sz="3200" spc="-15" dirty="0">
                <a:latin typeface="Calibri"/>
                <a:cs typeface="Calibri"/>
              </a:rPr>
              <a:t>are </a:t>
            </a:r>
            <a:r>
              <a:rPr sz="3200" spc="-5" dirty="0">
                <a:latin typeface="Calibri"/>
                <a:cs typeface="Calibri"/>
              </a:rPr>
              <a:t>called </a:t>
            </a:r>
            <a:r>
              <a:rPr sz="3200" u="heavy" spc="-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Trees.</a:t>
            </a:r>
            <a:r>
              <a:rPr sz="3200" spc="-4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They  tend </a:t>
            </a:r>
            <a:r>
              <a:rPr sz="3200" spc="-25" dirty="0">
                <a:latin typeface="Calibri"/>
                <a:cs typeface="Calibri"/>
              </a:rPr>
              <a:t>to </a:t>
            </a:r>
            <a:r>
              <a:rPr sz="3200" spc="-5" dirty="0">
                <a:latin typeface="Calibri"/>
                <a:cs typeface="Calibri"/>
              </a:rPr>
              <a:t>be long-lived,  some reaching </a:t>
            </a:r>
            <a:r>
              <a:rPr sz="3200" spc="-20" dirty="0">
                <a:latin typeface="Calibri"/>
                <a:cs typeface="Calibri"/>
              </a:rPr>
              <a:t>several  </a:t>
            </a:r>
            <a:r>
              <a:rPr sz="3200" dirty="0">
                <a:latin typeface="Calibri"/>
                <a:cs typeface="Calibri"/>
              </a:rPr>
              <a:t>thousand </a:t>
            </a:r>
            <a:r>
              <a:rPr sz="3200" spc="-20" dirty="0">
                <a:latin typeface="Calibri"/>
                <a:cs typeface="Calibri"/>
              </a:rPr>
              <a:t>years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old.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07735" y="1557527"/>
            <a:ext cx="3422904" cy="44744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88489" y="484758"/>
            <a:ext cx="437007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5" dirty="0"/>
              <a:t>CLIMBERS </a:t>
            </a:r>
            <a:r>
              <a:rPr sz="4400" dirty="0"/>
              <a:t>&amp;</a:t>
            </a:r>
            <a:r>
              <a:rPr sz="4400" spc="-70" dirty="0"/>
              <a:t> </a:t>
            </a:r>
            <a:r>
              <a:rPr sz="4400" spc="-5" dirty="0"/>
              <a:t>CREEPERS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738022" y="1610309"/>
            <a:ext cx="3476625" cy="17329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libri"/>
                <a:cs typeface="Calibri"/>
              </a:rPr>
              <a:t>Plants that </a:t>
            </a:r>
            <a:r>
              <a:rPr sz="2800" spc="-35" dirty="0">
                <a:latin typeface="Calibri"/>
                <a:cs typeface="Calibri"/>
              </a:rPr>
              <a:t>take </a:t>
            </a:r>
            <a:r>
              <a:rPr sz="2800" spc="-10" dirty="0">
                <a:latin typeface="Calibri"/>
                <a:cs typeface="Calibri"/>
              </a:rPr>
              <a:t>support  </a:t>
            </a:r>
            <a:r>
              <a:rPr sz="2800" spc="-5" dirty="0">
                <a:latin typeface="Calibri"/>
                <a:cs typeface="Calibri"/>
              </a:rPr>
              <a:t>on </a:t>
            </a:r>
            <a:r>
              <a:rPr sz="2800" spc="-10" dirty="0">
                <a:latin typeface="Calibri"/>
                <a:cs typeface="Calibri"/>
              </a:rPr>
              <a:t>neighbouring  </a:t>
            </a:r>
            <a:r>
              <a:rPr sz="2800" spc="-15" dirty="0">
                <a:latin typeface="Calibri"/>
                <a:cs typeface="Calibri"/>
              </a:rPr>
              <a:t>structures </a:t>
            </a:r>
            <a:r>
              <a:rPr sz="2800" spc="-5" dirty="0">
                <a:latin typeface="Calibri"/>
                <a:cs typeface="Calibri"/>
              </a:rPr>
              <a:t>and climb </a:t>
            </a:r>
            <a:r>
              <a:rPr sz="2800" spc="-15" dirty="0">
                <a:latin typeface="Calibri"/>
                <a:cs typeface="Calibri"/>
              </a:rPr>
              <a:t>up  </a:t>
            </a:r>
            <a:r>
              <a:rPr sz="2800" spc="-20" dirty="0">
                <a:latin typeface="Calibri"/>
                <a:cs typeface="Calibri"/>
              </a:rPr>
              <a:t>are </a:t>
            </a:r>
            <a:r>
              <a:rPr sz="2800" spc="-10" dirty="0">
                <a:latin typeface="Calibri"/>
                <a:cs typeface="Calibri"/>
              </a:rPr>
              <a:t>called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Climbers</a:t>
            </a:r>
            <a:r>
              <a:rPr sz="2800" spc="-15" dirty="0"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67096" y="1553741"/>
            <a:ext cx="3509645" cy="2585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16890">
              <a:lnSpc>
                <a:spcPct val="120000"/>
              </a:lnSpc>
              <a:spcBef>
                <a:spcPts val="95"/>
              </a:spcBef>
            </a:pPr>
            <a:r>
              <a:rPr sz="2800" spc="-10" dirty="0">
                <a:latin typeface="Calibri"/>
                <a:cs typeface="Calibri"/>
              </a:rPr>
              <a:t>Plants </a:t>
            </a:r>
            <a:r>
              <a:rPr sz="2800" spc="-5" dirty="0">
                <a:latin typeface="Calibri"/>
                <a:cs typeface="Calibri"/>
              </a:rPr>
              <a:t>with </a:t>
            </a:r>
            <a:r>
              <a:rPr sz="2800" spc="-10" dirty="0">
                <a:latin typeface="Calibri"/>
                <a:cs typeface="Calibri"/>
              </a:rPr>
              <a:t>weak  </a:t>
            </a:r>
            <a:r>
              <a:rPr sz="2800" spc="-15" dirty="0">
                <a:latin typeface="Calibri"/>
                <a:cs typeface="Calibri"/>
              </a:rPr>
              <a:t>stems </a:t>
            </a:r>
            <a:r>
              <a:rPr sz="2800" spc="-10" dirty="0">
                <a:latin typeface="Calibri"/>
                <a:cs typeface="Calibri"/>
              </a:rPr>
              <a:t>that </a:t>
            </a:r>
            <a:r>
              <a:rPr sz="2800" spc="-5" dirty="0">
                <a:latin typeface="Calibri"/>
                <a:cs typeface="Calibri"/>
              </a:rPr>
              <a:t>cannot </a:t>
            </a:r>
            <a:r>
              <a:rPr sz="2800" spc="-20" dirty="0">
                <a:latin typeface="Calibri"/>
                <a:cs typeface="Calibri"/>
              </a:rPr>
              <a:t>stand  </a:t>
            </a:r>
            <a:r>
              <a:rPr sz="2800" spc="-10" dirty="0">
                <a:latin typeface="Calibri"/>
                <a:cs typeface="Calibri"/>
              </a:rPr>
              <a:t>upright </a:t>
            </a:r>
            <a:r>
              <a:rPr sz="2800" spc="-5" dirty="0">
                <a:latin typeface="Calibri"/>
                <a:cs typeface="Calibri"/>
              </a:rPr>
              <a:t>and </a:t>
            </a:r>
            <a:r>
              <a:rPr sz="2800" spc="-15" dirty="0">
                <a:latin typeface="Calibri"/>
                <a:cs typeface="Calibri"/>
              </a:rPr>
              <a:t>spread</a:t>
            </a:r>
            <a:r>
              <a:rPr sz="2800" spc="5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on</a:t>
            </a:r>
            <a:endParaRPr sz="2800">
              <a:latin typeface="Calibri"/>
              <a:cs typeface="Calibri"/>
            </a:endParaRPr>
          </a:p>
          <a:p>
            <a:pPr marL="1065530" marR="216535" indent="-848994">
              <a:lnSpc>
                <a:spcPct val="120000"/>
              </a:lnSpc>
            </a:pP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5" dirty="0">
                <a:latin typeface="Calibri"/>
                <a:cs typeface="Calibri"/>
              </a:rPr>
              <a:t>ground </a:t>
            </a:r>
            <a:r>
              <a:rPr sz="2800" spc="-20" dirty="0">
                <a:latin typeface="Calibri"/>
                <a:cs typeface="Calibri"/>
              </a:rPr>
              <a:t>are </a:t>
            </a:r>
            <a:r>
              <a:rPr sz="2800" spc="-10" dirty="0">
                <a:latin typeface="Calibri"/>
                <a:cs typeface="Calibri"/>
              </a:rPr>
              <a:t>called  </a:t>
            </a:r>
            <a:r>
              <a:rPr sz="28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Creepers.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27887" y="3717035"/>
            <a:ext cx="8156575" cy="2414270"/>
            <a:chOff x="627887" y="3717035"/>
            <a:chExt cx="8156575" cy="2414270"/>
          </a:xfrm>
        </p:grpSpPr>
        <p:sp>
          <p:nvSpPr>
            <p:cNvPr id="7" name="object 7"/>
            <p:cNvSpPr/>
            <p:nvPr/>
          </p:nvSpPr>
          <p:spPr>
            <a:xfrm>
              <a:off x="5210555" y="4439411"/>
              <a:ext cx="3573779" cy="16550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27887" y="3717035"/>
              <a:ext cx="3529584" cy="241401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29990" y="358266"/>
            <a:ext cx="168656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/>
              <a:t>STEMS</a:t>
            </a:r>
            <a:endParaRPr sz="6000"/>
          </a:p>
        </p:txBody>
      </p:sp>
      <p:sp>
        <p:nvSpPr>
          <p:cNvPr id="3" name="object 3"/>
          <p:cNvSpPr txBox="1"/>
          <p:nvPr/>
        </p:nvSpPr>
        <p:spPr>
          <a:xfrm>
            <a:off x="775512" y="1852422"/>
            <a:ext cx="3641725" cy="36353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970" marR="5715" indent="1270" algn="ctr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Calibri"/>
                <a:cs typeface="Calibri"/>
              </a:rPr>
              <a:t>The </a:t>
            </a:r>
            <a:r>
              <a:rPr sz="32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Stem</a:t>
            </a:r>
            <a:r>
              <a:rPr sz="3200" spc="-10" dirty="0">
                <a:latin typeface="Calibri"/>
                <a:cs typeface="Calibri"/>
              </a:rPr>
              <a:t> helps </a:t>
            </a:r>
            <a:r>
              <a:rPr sz="3200" dirty="0">
                <a:latin typeface="Calibri"/>
                <a:cs typeface="Calibri"/>
              </a:rPr>
              <a:t>the  </a:t>
            </a:r>
            <a:r>
              <a:rPr sz="3200" spc="-20" dirty="0">
                <a:latin typeface="Calibri"/>
                <a:cs typeface="Calibri"/>
              </a:rPr>
              <a:t>water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10" dirty="0">
                <a:latin typeface="Calibri"/>
                <a:cs typeface="Calibri"/>
              </a:rPr>
              <a:t>minerals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to  </a:t>
            </a:r>
            <a:r>
              <a:rPr sz="3200" spc="-15" dirty="0">
                <a:latin typeface="Calibri"/>
                <a:cs typeface="Calibri"/>
              </a:rPr>
              <a:t>go </a:t>
            </a:r>
            <a:r>
              <a:rPr sz="3200" spc="-25" dirty="0">
                <a:latin typeface="Calibri"/>
                <a:cs typeface="Calibri"/>
              </a:rPr>
              <a:t>to </a:t>
            </a:r>
            <a:r>
              <a:rPr sz="3200" spc="-15" dirty="0">
                <a:latin typeface="Calibri"/>
                <a:cs typeface="Calibri"/>
              </a:rPr>
              <a:t>leaves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and</a:t>
            </a:r>
            <a:endParaRPr sz="3200">
              <a:latin typeface="Calibri"/>
              <a:cs typeface="Calibri"/>
            </a:endParaRPr>
          </a:p>
          <a:p>
            <a:pPr marL="50165" marR="41275" indent="-2540" algn="ctr">
              <a:lnSpc>
                <a:spcPct val="100000"/>
              </a:lnSpc>
              <a:spcBef>
                <a:spcPts val="770"/>
              </a:spcBef>
            </a:pPr>
            <a:r>
              <a:rPr sz="3200" spc="-5" dirty="0">
                <a:latin typeface="Calibri"/>
                <a:cs typeface="Calibri"/>
              </a:rPr>
              <a:t>other </a:t>
            </a:r>
            <a:r>
              <a:rPr sz="3200" spc="-10" dirty="0">
                <a:latin typeface="Calibri"/>
                <a:cs typeface="Calibri"/>
              </a:rPr>
              <a:t>plant </a:t>
            </a:r>
            <a:r>
              <a:rPr sz="3200" spc="-5" dirty="0">
                <a:latin typeface="Calibri"/>
                <a:cs typeface="Calibri"/>
              </a:rPr>
              <a:t>parts  </a:t>
            </a:r>
            <a:r>
              <a:rPr sz="3200" spc="-15" dirty="0">
                <a:latin typeface="Calibri"/>
                <a:cs typeface="Calibri"/>
              </a:rPr>
              <a:t>attached </a:t>
            </a:r>
            <a:r>
              <a:rPr sz="3200" spc="-20" dirty="0">
                <a:latin typeface="Calibri"/>
                <a:cs typeface="Calibri"/>
              </a:rPr>
              <a:t>to </a:t>
            </a:r>
            <a:r>
              <a:rPr sz="3200" dirty="0">
                <a:latin typeface="Calibri"/>
                <a:cs typeface="Calibri"/>
              </a:rPr>
              <a:t>the</a:t>
            </a:r>
            <a:r>
              <a:rPr sz="3200" spc="-4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stem,</a:t>
            </a:r>
            <a:endParaRPr sz="32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  <a:spcBef>
                <a:spcPts val="770"/>
              </a:spcBef>
            </a:pPr>
            <a:r>
              <a:rPr sz="3200" spc="-10" dirty="0">
                <a:latin typeface="Calibri"/>
                <a:cs typeface="Calibri"/>
              </a:rPr>
              <a:t>through </a:t>
            </a:r>
            <a:r>
              <a:rPr sz="3200" spc="-15" dirty="0">
                <a:latin typeface="Calibri"/>
                <a:cs typeface="Calibri"/>
              </a:rPr>
              <a:t>narrow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tubes  </a:t>
            </a:r>
            <a:r>
              <a:rPr sz="3200" spc="-5" dirty="0">
                <a:latin typeface="Calibri"/>
                <a:cs typeface="Calibri"/>
              </a:rPr>
              <a:t>inside them.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48071" y="1484375"/>
            <a:ext cx="3624072" cy="45369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88258" y="358266"/>
            <a:ext cx="1967864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/>
              <a:t>LEAVES</a:t>
            </a:r>
            <a:endParaRPr sz="6000"/>
          </a:p>
        </p:txBody>
      </p:sp>
      <p:sp>
        <p:nvSpPr>
          <p:cNvPr id="4" name="object 4"/>
          <p:cNvSpPr txBox="1"/>
          <p:nvPr/>
        </p:nvSpPr>
        <p:spPr>
          <a:xfrm>
            <a:off x="633780" y="1596643"/>
            <a:ext cx="4131945" cy="467741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065" marR="5080" indent="1270" algn="ctr">
              <a:lnSpc>
                <a:spcPct val="90000"/>
              </a:lnSpc>
              <a:spcBef>
                <a:spcPts val="430"/>
              </a:spcBef>
            </a:pPr>
            <a:r>
              <a:rPr sz="2800" spc="-5" dirty="0">
                <a:latin typeface="Calibri"/>
                <a:cs typeface="Calibri"/>
              </a:rPr>
              <a:t>A 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Leaf</a:t>
            </a:r>
            <a:r>
              <a:rPr sz="2800" spc="-5" dirty="0">
                <a:latin typeface="Calibri"/>
                <a:cs typeface="Calibri"/>
              </a:rPr>
              <a:t> is </a:t>
            </a:r>
            <a:r>
              <a:rPr sz="2800" dirty="0">
                <a:latin typeface="Calibri"/>
                <a:cs typeface="Calibri"/>
              </a:rPr>
              <a:t>an </a:t>
            </a:r>
            <a:r>
              <a:rPr sz="2800" spc="-20" dirty="0">
                <a:latin typeface="Calibri"/>
                <a:cs typeface="Calibri"/>
              </a:rPr>
              <a:t>organ </a:t>
            </a:r>
            <a:r>
              <a:rPr sz="2800" spc="-5" dirty="0">
                <a:latin typeface="Calibri"/>
                <a:cs typeface="Calibri"/>
              </a:rPr>
              <a:t>of a </a:t>
            </a:r>
            <a:r>
              <a:rPr sz="2800" spc="-10" dirty="0">
                <a:latin typeface="Calibri"/>
                <a:cs typeface="Calibri"/>
              </a:rPr>
              <a:t>plant.  </a:t>
            </a:r>
            <a:r>
              <a:rPr sz="2800" spc="-5" dirty="0">
                <a:latin typeface="Calibri"/>
                <a:cs typeface="Calibri"/>
              </a:rPr>
              <a:t>The part of a </a:t>
            </a:r>
            <a:r>
              <a:rPr sz="2800" spc="-10" dirty="0">
                <a:latin typeface="Calibri"/>
                <a:cs typeface="Calibri"/>
              </a:rPr>
              <a:t>leaf </a:t>
            </a:r>
            <a:r>
              <a:rPr sz="2800" spc="-15" dirty="0">
                <a:latin typeface="Calibri"/>
                <a:cs typeface="Calibri"/>
              </a:rPr>
              <a:t>by </a:t>
            </a:r>
            <a:r>
              <a:rPr sz="2800" spc="-5" dirty="0">
                <a:latin typeface="Calibri"/>
                <a:cs typeface="Calibri"/>
              </a:rPr>
              <a:t>which it  is </a:t>
            </a:r>
            <a:r>
              <a:rPr sz="2800" spc="-15" dirty="0">
                <a:latin typeface="Calibri"/>
                <a:cs typeface="Calibri"/>
              </a:rPr>
              <a:t>attached </a:t>
            </a:r>
            <a:r>
              <a:rPr sz="2800" spc="-20" dirty="0">
                <a:latin typeface="Calibri"/>
                <a:cs typeface="Calibri"/>
              </a:rPr>
              <a:t>to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20" dirty="0">
                <a:latin typeface="Calibri"/>
                <a:cs typeface="Calibri"/>
              </a:rPr>
              <a:t>stem </a:t>
            </a:r>
            <a:r>
              <a:rPr sz="2800" spc="-5" dirty="0">
                <a:latin typeface="Calibri"/>
                <a:cs typeface="Calibri"/>
              </a:rPr>
              <a:t>is  </a:t>
            </a:r>
            <a:r>
              <a:rPr sz="2800" spc="-10" dirty="0">
                <a:latin typeface="Calibri"/>
                <a:cs typeface="Calibri"/>
              </a:rPr>
              <a:t>called </a:t>
            </a:r>
            <a:r>
              <a:rPr sz="28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Petiole</a:t>
            </a:r>
            <a:r>
              <a:rPr sz="2800" spc="-15" dirty="0">
                <a:latin typeface="Calibri"/>
                <a:cs typeface="Calibri"/>
              </a:rPr>
              <a:t>. </a:t>
            </a:r>
            <a:r>
              <a:rPr sz="2800" spc="-10" dirty="0">
                <a:latin typeface="Calibri"/>
                <a:cs typeface="Calibri"/>
              </a:rPr>
              <a:t>The </a:t>
            </a:r>
            <a:r>
              <a:rPr sz="2800" spc="-20" dirty="0">
                <a:latin typeface="Calibri"/>
                <a:cs typeface="Calibri"/>
              </a:rPr>
              <a:t>broad,  </a:t>
            </a:r>
            <a:r>
              <a:rPr sz="2800" spc="-10" dirty="0">
                <a:latin typeface="Calibri"/>
                <a:cs typeface="Calibri"/>
              </a:rPr>
              <a:t>green part </a:t>
            </a:r>
            <a:r>
              <a:rPr sz="2800" spc="-5" dirty="0">
                <a:latin typeface="Calibri"/>
                <a:cs typeface="Calibri"/>
              </a:rPr>
              <a:t>of the leaf is  </a:t>
            </a:r>
            <a:r>
              <a:rPr sz="2800" spc="-10" dirty="0">
                <a:latin typeface="Calibri"/>
                <a:cs typeface="Calibri"/>
              </a:rPr>
              <a:t>called </a:t>
            </a:r>
            <a:r>
              <a:rPr sz="28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Lamina</a:t>
            </a:r>
            <a:r>
              <a:rPr sz="2800" spc="-5" dirty="0">
                <a:latin typeface="Calibri"/>
                <a:cs typeface="Calibri"/>
              </a:rPr>
              <a:t>. The lines </a:t>
            </a:r>
            <a:r>
              <a:rPr sz="2800" spc="-10" dirty="0">
                <a:latin typeface="Calibri"/>
                <a:cs typeface="Calibri"/>
              </a:rPr>
              <a:t>on 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0" dirty="0">
                <a:latin typeface="Calibri"/>
                <a:cs typeface="Calibri"/>
              </a:rPr>
              <a:t>leaf </a:t>
            </a:r>
            <a:r>
              <a:rPr sz="2800" spc="-20" dirty="0">
                <a:latin typeface="Calibri"/>
                <a:cs typeface="Calibri"/>
              </a:rPr>
              <a:t>are </a:t>
            </a:r>
            <a:r>
              <a:rPr sz="2800" spc="-10" dirty="0">
                <a:latin typeface="Calibri"/>
                <a:cs typeface="Calibri"/>
              </a:rPr>
              <a:t>called </a:t>
            </a:r>
            <a:r>
              <a:rPr sz="2800" u="heavy" spc="-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Veins </a:t>
            </a:r>
            <a:r>
              <a:rPr sz="2800" spc="-5" dirty="0">
                <a:latin typeface="Calibri"/>
                <a:cs typeface="Calibri"/>
              </a:rPr>
              <a:t>and  the thick </a:t>
            </a:r>
            <a:r>
              <a:rPr sz="2800" spc="-10" dirty="0">
                <a:latin typeface="Calibri"/>
                <a:cs typeface="Calibri"/>
              </a:rPr>
              <a:t>vein </a:t>
            </a:r>
            <a:r>
              <a:rPr sz="2800" spc="-5" dirty="0">
                <a:latin typeface="Calibri"/>
                <a:cs typeface="Calibri"/>
              </a:rPr>
              <a:t>in the </a:t>
            </a:r>
            <a:r>
              <a:rPr sz="2800" spc="-10" dirty="0">
                <a:latin typeface="Calibri"/>
                <a:cs typeface="Calibri"/>
              </a:rPr>
              <a:t>middle  </a:t>
            </a:r>
            <a:r>
              <a:rPr sz="2800" spc="-5" dirty="0">
                <a:latin typeface="Calibri"/>
                <a:cs typeface="Calibri"/>
              </a:rPr>
              <a:t>is </a:t>
            </a:r>
            <a:r>
              <a:rPr sz="2800" spc="-10" dirty="0">
                <a:latin typeface="Calibri"/>
                <a:cs typeface="Calibri"/>
              </a:rPr>
              <a:t>called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Midrib</a:t>
            </a:r>
            <a:r>
              <a:rPr sz="2800" spc="-10" dirty="0">
                <a:latin typeface="Calibri"/>
                <a:cs typeface="Calibri"/>
              </a:rPr>
              <a:t>. The  </a:t>
            </a:r>
            <a:r>
              <a:rPr sz="2800" spc="-5" dirty="0">
                <a:latin typeface="Calibri"/>
                <a:cs typeface="Calibri"/>
              </a:rPr>
              <a:t>design made </a:t>
            </a:r>
            <a:r>
              <a:rPr sz="2800" spc="-15" dirty="0">
                <a:latin typeface="Calibri"/>
                <a:cs typeface="Calibri"/>
              </a:rPr>
              <a:t>by </a:t>
            </a:r>
            <a:r>
              <a:rPr sz="2800" spc="-10" dirty="0">
                <a:latin typeface="Calibri"/>
                <a:cs typeface="Calibri"/>
              </a:rPr>
              <a:t>veins </a:t>
            </a:r>
            <a:r>
              <a:rPr sz="2800" spc="-5" dirty="0">
                <a:latin typeface="Calibri"/>
                <a:cs typeface="Calibri"/>
              </a:rPr>
              <a:t>in a  </a:t>
            </a:r>
            <a:r>
              <a:rPr sz="2800" spc="-10" dirty="0">
                <a:latin typeface="Calibri"/>
                <a:cs typeface="Calibri"/>
              </a:rPr>
              <a:t>leaf </a:t>
            </a:r>
            <a:r>
              <a:rPr sz="2800" spc="-5" dirty="0">
                <a:latin typeface="Calibri"/>
                <a:cs typeface="Calibri"/>
              </a:rPr>
              <a:t>is </a:t>
            </a:r>
            <a:r>
              <a:rPr sz="2800" spc="-10" dirty="0">
                <a:latin typeface="Calibri"/>
                <a:cs typeface="Calibri"/>
              </a:rPr>
              <a:t>called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Leaf 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u="heavy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Venation</a:t>
            </a:r>
            <a:r>
              <a:rPr sz="2800" spc="-25" dirty="0"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56047" y="1988819"/>
            <a:ext cx="4014215" cy="38160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91789" y="454278"/>
            <a:ext cx="336422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/>
              <a:t>LEAF</a:t>
            </a:r>
            <a:r>
              <a:rPr sz="4800" spc="-90" dirty="0"/>
              <a:t> </a:t>
            </a:r>
            <a:r>
              <a:rPr sz="4800" dirty="0"/>
              <a:t>VENATION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583793" y="1664335"/>
            <a:ext cx="3788410" cy="1647189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sz="2400" spc="-5" dirty="0">
                <a:latin typeface="Gabriola"/>
                <a:cs typeface="Gabriola"/>
              </a:rPr>
              <a:t>PARALLEL</a:t>
            </a:r>
            <a:r>
              <a:rPr sz="2400" spc="2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VENATION</a:t>
            </a:r>
            <a:endParaRPr sz="2400">
              <a:latin typeface="Gabriola"/>
              <a:cs typeface="Gabriola"/>
            </a:endParaRPr>
          </a:p>
          <a:p>
            <a:pPr marL="12700" marR="5080" algn="ctr">
              <a:lnSpc>
                <a:spcPct val="100000"/>
              </a:lnSpc>
              <a:spcBef>
                <a:spcPts val="625"/>
              </a:spcBef>
            </a:pPr>
            <a:r>
              <a:rPr sz="2400" dirty="0">
                <a:latin typeface="Calibri"/>
                <a:cs typeface="Calibri"/>
              </a:rPr>
              <a:t>In the </a:t>
            </a:r>
            <a:r>
              <a:rPr sz="2400" spc="-15" dirty="0">
                <a:latin typeface="Calibri"/>
                <a:cs typeface="Calibri"/>
              </a:rPr>
              <a:t>leaves </a:t>
            </a:r>
            <a:r>
              <a:rPr sz="2400" spc="-5" dirty="0">
                <a:latin typeface="Calibri"/>
                <a:cs typeface="Calibri"/>
              </a:rPr>
              <a:t>of </a:t>
            </a:r>
            <a:r>
              <a:rPr sz="2400" spc="-10" dirty="0">
                <a:latin typeface="Calibri"/>
                <a:cs typeface="Calibri"/>
              </a:rPr>
              <a:t>grass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veins  </a:t>
            </a:r>
            <a:r>
              <a:rPr sz="2400" spc="-15" dirty="0">
                <a:latin typeface="Calibri"/>
                <a:cs typeface="Calibri"/>
              </a:rPr>
              <a:t>are </a:t>
            </a:r>
            <a:r>
              <a:rPr sz="2400" spc="-10" dirty="0">
                <a:latin typeface="Calibri"/>
                <a:cs typeface="Calibri"/>
              </a:rPr>
              <a:t>parallel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spc="-5" dirty="0">
                <a:latin typeface="Calibri"/>
                <a:cs typeface="Calibri"/>
              </a:rPr>
              <a:t>one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30" dirty="0">
                <a:latin typeface="Calibri"/>
                <a:cs typeface="Calibri"/>
              </a:rPr>
              <a:t>another.</a:t>
            </a:r>
            <a:endParaRPr sz="240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  <a:spcBef>
                <a:spcPts val="5"/>
              </a:spcBef>
            </a:pPr>
            <a:r>
              <a:rPr sz="2400" spc="-5" dirty="0">
                <a:latin typeface="Calibri"/>
                <a:cs typeface="Calibri"/>
              </a:rPr>
              <a:t>This </a:t>
            </a:r>
            <a:r>
              <a:rPr sz="2400" dirty="0">
                <a:latin typeface="Calibri"/>
                <a:cs typeface="Calibri"/>
              </a:rPr>
              <a:t>is </a:t>
            </a:r>
            <a:r>
              <a:rPr sz="24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Parallel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Venation.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44973" y="1646047"/>
            <a:ext cx="3843020" cy="1665605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95"/>
              </a:spcBef>
            </a:pPr>
            <a:r>
              <a:rPr sz="2400" spc="-5" dirty="0">
                <a:latin typeface="Gabriola"/>
                <a:cs typeface="Gabriola"/>
              </a:rPr>
              <a:t>RETICULATE</a:t>
            </a:r>
            <a:r>
              <a:rPr sz="2400" spc="25" dirty="0">
                <a:latin typeface="Gabriola"/>
                <a:cs typeface="Gabriola"/>
              </a:rPr>
              <a:t> </a:t>
            </a:r>
            <a:r>
              <a:rPr sz="2400" dirty="0">
                <a:latin typeface="Gabriola"/>
                <a:cs typeface="Gabriola"/>
              </a:rPr>
              <a:t>VENATI</a:t>
            </a:r>
            <a:r>
              <a:rPr sz="2400" b="1" dirty="0">
                <a:latin typeface="Calibri"/>
                <a:cs typeface="Calibri"/>
              </a:rPr>
              <a:t>ON</a:t>
            </a:r>
            <a:endParaRPr sz="24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  <a:spcBef>
                <a:spcPts val="695"/>
              </a:spcBef>
            </a:pPr>
            <a:r>
              <a:rPr sz="2400" dirty="0">
                <a:latin typeface="Calibri"/>
                <a:cs typeface="Calibri"/>
              </a:rPr>
              <a:t>If the </a:t>
            </a:r>
            <a:r>
              <a:rPr sz="2400" spc="-5" dirty="0">
                <a:latin typeface="Calibri"/>
                <a:cs typeface="Calibri"/>
              </a:rPr>
              <a:t>design </a:t>
            </a:r>
            <a:r>
              <a:rPr sz="2400" dirty="0">
                <a:latin typeface="Calibri"/>
                <a:cs typeface="Calibri"/>
              </a:rPr>
              <a:t>is </a:t>
            </a:r>
            <a:r>
              <a:rPr sz="2400" spc="-15" dirty="0">
                <a:latin typeface="Calibri"/>
                <a:cs typeface="Calibri"/>
              </a:rPr>
              <a:t>net-like </a:t>
            </a:r>
            <a:r>
              <a:rPr sz="2400" spc="-5" dirty="0">
                <a:latin typeface="Calibri"/>
                <a:cs typeface="Calibri"/>
              </a:rPr>
              <a:t>on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both  sides of </a:t>
            </a:r>
            <a:r>
              <a:rPr sz="2400" dirty="0">
                <a:latin typeface="Calibri"/>
                <a:cs typeface="Calibri"/>
              </a:rPr>
              <a:t>midrib, the </a:t>
            </a:r>
            <a:r>
              <a:rPr sz="2400" spc="-10" dirty="0">
                <a:latin typeface="Calibri"/>
                <a:cs typeface="Calibri"/>
              </a:rPr>
              <a:t>venation </a:t>
            </a:r>
            <a:r>
              <a:rPr sz="2400" dirty="0">
                <a:latin typeface="Calibri"/>
                <a:cs typeface="Calibri"/>
              </a:rPr>
              <a:t>is  </a:t>
            </a:r>
            <a:r>
              <a:rPr sz="24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Reticulate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Venation.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01040" y="3703320"/>
            <a:ext cx="7763509" cy="2647315"/>
            <a:chOff x="701040" y="3703320"/>
            <a:chExt cx="7763509" cy="2647315"/>
          </a:xfrm>
        </p:grpSpPr>
        <p:sp>
          <p:nvSpPr>
            <p:cNvPr id="6" name="object 6"/>
            <p:cNvSpPr/>
            <p:nvPr/>
          </p:nvSpPr>
          <p:spPr>
            <a:xfrm>
              <a:off x="701040" y="3703320"/>
              <a:ext cx="3528060" cy="26471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931663" y="3703320"/>
              <a:ext cx="3532632" cy="264718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07614" y="484758"/>
            <a:ext cx="313118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/>
              <a:t>TRANSPIRATION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656640" y="2068449"/>
            <a:ext cx="3734435" cy="35382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6220" marR="228600" algn="ctr">
              <a:lnSpc>
                <a:spcPct val="100000"/>
              </a:lnSpc>
              <a:spcBef>
                <a:spcPts val="105"/>
              </a:spcBef>
            </a:pPr>
            <a:r>
              <a:rPr sz="3200" spc="-35" dirty="0">
                <a:latin typeface="Calibri"/>
                <a:cs typeface="Calibri"/>
              </a:rPr>
              <a:t>Water </a:t>
            </a:r>
            <a:r>
              <a:rPr sz="3200" spc="-10" dirty="0">
                <a:latin typeface="Calibri"/>
                <a:cs typeface="Calibri"/>
              </a:rPr>
              <a:t>comes </a:t>
            </a:r>
            <a:r>
              <a:rPr sz="3200" spc="-5" dirty="0">
                <a:latin typeface="Calibri"/>
                <a:cs typeface="Calibri"/>
              </a:rPr>
              <a:t>out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of  </a:t>
            </a:r>
            <a:r>
              <a:rPr sz="3200" spc="-15" dirty="0">
                <a:latin typeface="Calibri"/>
                <a:cs typeface="Calibri"/>
              </a:rPr>
              <a:t>leaves </a:t>
            </a:r>
            <a:r>
              <a:rPr sz="3200" dirty="0">
                <a:latin typeface="Calibri"/>
                <a:cs typeface="Calibri"/>
              </a:rPr>
              <a:t>in </a:t>
            </a:r>
            <a:r>
              <a:rPr sz="3200" spc="-5" dirty="0">
                <a:latin typeface="Calibri"/>
                <a:cs typeface="Calibri"/>
              </a:rPr>
              <a:t>the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form</a:t>
            </a:r>
            <a:endParaRPr sz="32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  <a:spcBef>
                <a:spcPts val="770"/>
              </a:spcBef>
            </a:pP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spc="-10" dirty="0">
                <a:latin typeface="Calibri"/>
                <a:cs typeface="Calibri"/>
              </a:rPr>
              <a:t>vapour </a:t>
            </a:r>
            <a:r>
              <a:rPr sz="3200" spc="-5" dirty="0">
                <a:latin typeface="Calibri"/>
                <a:cs typeface="Calibri"/>
              </a:rPr>
              <a:t>by 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process  </a:t>
            </a:r>
            <a:r>
              <a:rPr sz="3200" spc="-5" dirty="0">
                <a:latin typeface="Calibri"/>
                <a:cs typeface="Calibri"/>
              </a:rPr>
              <a:t>called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u="heavy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Transpiration</a:t>
            </a:r>
            <a:r>
              <a:rPr sz="3200" spc="-30" dirty="0">
                <a:latin typeface="Calibri"/>
                <a:cs typeface="Calibri"/>
              </a:rPr>
              <a:t>.</a:t>
            </a:r>
            <a:endParaRPr sz="3200">
              <a:latin typeface="Calibri"/>
              <a:cs typeface="Calibri"/>
            </a:endParaRPr>
          </a:p>
          <a:p>
            <a:pPr marL="97790" marR="89535" algn="ctr">
              <a:lnSpc>
                <a:spcPct val="100000"/>
              </a:lnSpc>
            </a:pPr>
            <a:r>
              <a:rPr sz="3200" spc="-5" dirty="0">
                <a:latin typeface="Calibri"/>
                <a:cs typeface="Calibri"/>
              </a:rPr>
              <a:t>Plants release </a:t>
            </a:r>
            <a:r>
              <a:rPr sz="3200" dirty="0">
                <a:latin typeface="Calibri"/>
                <a:cs typeface="Calibri"/>
              </a:rPr>
              <a:t>a </a:t>
            </a:r>
            <a:r>
              <a:rPr sz="3200" spc="-5" dirty="0">
                <a:latin typeface="Calibri"/>
                <a:cs typeface="Calibri"/>
              </a:rPr>
              <a:t>lot</a:t>
            </a:r>
            <a:r>
              <a:rPr sz="3200" spc="-9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of  </a:t>
            </a:r>
            <a:r>
              <a:rPr sz="3200" spc="-20" dirty="0">
                <a:latin typeface="Calibri"/>
                <a:cs typeface="Calibri"/>
              </a:rPr>
              <a:t>water into </a:t>
            </a:r>
            <a:r>
              <a:rPr sz="3200" dirty="0">
                <a:latin typeface="Calibri"/>
                <a:cs typeface="Calibri"/>
              </a:rPr>
              <a:t>the air  </a:t>
            </a:r>
            <a:r>
              <a:rPr sz="3200" spc="-10" dirty="0">
                <a:latin typeface="Calibri"/>
                <a:cs typeface="Calibri"/>
              </a:rPr>
              <a:t>through </a:t>
            </a:r>
            <a:r>
              <a:rPr sz="3200" spc="-5" dirty="0">
                <a:latin typeface="Calibri"/>
                <a:cs typeface="Calibri"/>
              </a:rPr>
              <a:t>this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process.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62955" y="2823972"/>
            <a:ext cx="3127248" cy="21549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612</Words>
  <Application>Microsoft Office PowerPoint</Application>
  <PresentationFormat>On-screen Show (4:3)</PresentationFormat>
  <Paragraphs>56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Slide 1</vt:lpstr>
      <vt:lpstr>HERBS</vt:lpstr>
      <vt:lpstr>SHRUBS</vt:lpstr>
      <vt:lpstr>TREES</vt:lpstr>
      <vt:lpstr>CLIMBERS &amp; CREEPERS</vt:lpstr>
      <vt:lpstr>STEMS</vt:lpstr>
      <vt:lpstr>LEAVES</vt:lpstr>
      <vt:lpstr>LEAF VENATION</vt:lpstr>
      <vt:lpstr>TRANSPIRATION</vt:lpstr>
      <vt:lpstr>PHOTOSYNTHESIS</vt:lpstr>
      <vt:lpstr>ROOTS</vt:lpstr>
      <vt:lpstr>TYPES OF ROOTS</vt:lpstr>
      <vt:lpstr>FLOWERS</vt:lpstr>
      <vt:lpstr>PARTS OF A FLOWER</vt:lpstr>
      <vt:lpstr>PARTS OF STAMEN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S.N Singh</cp:lastModifiedBy>
  <cp:revision>1</cp:revision>
  <dcterms:created xsi:type="dcterms:W3CDTF">2020-10-13T16:01:53Z</dcterms:created>
  <dcterms:modified xsi:type="dcterms:W3CDTF">2020-10-29T06:38:48Z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2016-06-30T00:00:00Z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2020-10-13T00:00:00Z</vt:filetime>
  </property>
</Properties>
</file>